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0" r:id="rId3"/>
    <p:sldId id="285" r:id="rId4"/>
    <p:sldId id="323" r:id="rId5"/>
    <p:sldId id="296" r:id="rId6"/>
    <p:sldId id="298" r:id="rId7"/>
    <p:sldId id="297" r:id="rId8"/>
    <p:sldId id="299" r:id="rId9"/>
    <p:sldId id="300" r:id="rId10"/>
    <p:sldId id="301" r:id="rId11"/>
    <p:sldId id="302" r:id="rId12"/>
    <p:sldId id="304" r:id="rId13"/>
    <p:sldId id="327" r:id="rId14"/>
    <p:sldId id="310" r:id="rId15"/>
    <p:sldId id="315" r:id="rId16"/>
    <p:sldId id="303" r:id="rId17"/>
    <p:sldId id="325" r:id="rId18"/>
    <p:sldId id="311" r:id="rId19"/>
    <p:sldId id="312" r:id="rId20"/>
    <p:sldId id="317" r:id="rId21"/>
    <p:sldId id="318" r:id="rId22"/>
    <p:sldId id="319" r:id="rId23"/>
    <p:sldId id="321" r:id="rId24"/>
    <p:sldId id="322" r:id="rId25"/>
    <p:sldId id="313" r:id="rId26"/>
    <p:sldId id="314" r:id="rId27"/>
    <p:sldId id="324" r:id="rId28"/>
    <p:sldId id="264" r:id="rId29"/>
    <p:sldId id="326" r:id="rId30"/>
    <p:sldId id="306" r:id="rId31"/>
    <p:sldId id="307" r:id="rId32"/>
    <p:sldId id="308"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helley Nicole"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C5A5A"/>
    <a:srgbClr val="EE6E6E"/>
    <a:srgbClr val="E73535"/>
    <a:srgbClr val="E42020"/>
    <a:srgbClr val="E63232"/>
    <a:srgbClr val="C81818"/>
    <a:srgbClr val="DB55DB"/>
    <a:srgbClr val="C9438A"/>
    <a:srgbClr val="FFCC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7" autoAdjust="0"/>
    <p:restoredTop sz="94660"/>
  </p:normalViewPr>
  <p:slideViewPr>
    <p:cSldViewPr snapToGrid="0">
      <p:cViewPr varScale="1">
        <p:scale>
          <a:sx n="61" d="100"/>
          <a:sy n="61" d="100"/>
        </p:scale>
        <p:origin x="7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solidFill>
                  <a:schemeClr val="bg2">
                    <a:lumMod val="25000"/>
                  </a:schemeClr>
                </a:solidFill>
                <a:latin typeface="Arial Black" panose="020B0A040201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bg2">
                    <a:lumMod val="25000"/>
                  </a:schemeClr>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1E7A57E1-C57B-4505-85FF-5DFECF4375E7}" type="datetimeFigureOut">
              <a:rPr lang="en-US" smtClean="0"/>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1D34E-3DB8-4138-B332-48E8434307C9}" type="slidenum">
              <a:rPr lang="en-US" smtClean="0"/>
              <a:t>‹#›</a:t>
            </a:fld>
            <a:endParaRPr lang="en-US"/>
          </a:p>
        </p:txBody>
      </p:sp>
    </p:spTree>
    <p:extLst>
      <p:ext uri="{BB962C8B-B14F-4D97-AF65-F5344CB8AC3E}">
        <p14:creationId xmlns:p14="http://schemas.microsoft.com/office/powerpoint/2010/main" val="3227213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7A57E1-C57B-4505-85FF-5DFECF4375E7}" type="datetimeFigureOut">
              <a:rPr lang="en-US" smtClean="0"/>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1D34E-3DB8-4138-B332-48E8434307C9}" type="slidenum">
              <a:rPr lang="en-US" smtClean="0"/>
              <a:t>‹#›</a:t>
            </a:fld>
            <a:endParaRPr lang="en-US"/>
          </a:p>
        </p:txBody>
      </p:sp>
    </p:spTree>
    <p:extLst>
      <p:ext uri="{BB962C8B-B14F-4D97-AF65-F5344CB8AC3E}">
        <p14:creationId xmlns:p14="http://schemas.microsoft.com/office/powerpoint/2010/main" val="3377036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7A57E1-C57B-4505-85FF-5DFECF4375E7}" type="datetimeFigureOut">
              <a:rPr lang="en-US" smtClean="0"/>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1D34E-3DB8-4138-B332-48E8434307C9}" type="slidenum">
              <a:rPr lang="en-US" smtClean="0"/>
              <a:t>‹#›</a:t>
            </a:fld>
            <a:endParaRPr lang="en-US"/>
          </a:p>
        </p:txBody>
      </p:sp>
    </p:spTree>
    <p:extLst>
      <p:ext uri="{BB962C8B-B14F-4D97-AF65-F5344CB8AC3E}">
        <p14:creationId xmlns:p14="http://schemas.microsoft.com/office/powerpoint/2010/main" val="232645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Arial Black" panose="020B0A040201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Arial" panose="020B0604020202020204" pitchFamily="34" charset="0"/>
                <a:cs typeface="Arial" panose="020B0604020202020204" pitchFamily="34" charset="0"/>
              </a:defRPr>
            </a:lvl1pPr>
            <a:lvl2pPr>
              <a:defRPr>
                <a:solidFill>
                  <a:schemeClr val="bg2">
                    <a:lumMod val="25000"/>
                  </a:schemeClr>
                </a:solidFill>
                <a:latin typeface="Arial" panose="020B0604020202020204" pitchFamily="34" charset="0"/>
                <a:cs typeface="Arial" panose="020B0604020202020204" pitchFamily="34" charset="0"/>
              </a:defRPr>
            </a:lvl2pPr>
            <a:lvl3pPr>
              <a:defRPr>
                <a:solidFill>
                  <a:schemeClr val="bg2">
                    <a:lumMod val="25000"/>
                  </a:schemeClr>
                </a:solidFill>
                <a:latin typeface="Arial" panose="020B0604020202020204" pitchFamily="34" charset="0"/>
                <a:cs typeface="Arial" panose="020B0604020202020204" pitchFamily="34" charset="0"/>
              </a:defRPr>
            </a:lvl3pPr>
            <a:lvl4pPr>
              <a:defRPr>
                <a:solidFill>
                  <a:schemeClr val="bg2">
                    <a:lumMod val="25000"/>
                  </a:schemeClr>
                </a:solidFill>
                <a:latin typeface="Arial" panose="020B0604020202020204" pitchFamily="34" charset="0"/>
                <a:cs typeface="Arial" panose="020B0604020202020204" pitchFamily="34" charset="0"/>
              </a:defRPr>
            </a:lvl4pPr>
            <a:lvl5pPr>
              <a:defRPr>
                <a:solidFill>
                  <a:schemeClr val="bg2">
                    <a:lumMod val="25000"/>
                  </a:schemeClr>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1E7A57E1-C57B-4505-85FF-5DFECF4375E7}" type="datetimeFigureOut">
              <a:rPr lang="en-US" smtClean="0"/>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1D34E-3DB8-4138-B332-48E8434307C9}" type="slidenum">
              <a:rPr lang="en-US" smtClean="0"/>
              <a:t>‹#›</a:t>
            </a:fld>
            <a:endParaRPr lang="en-US"/>
          </a:p>
        </p:txBody>
      </p:sp>
    </p:spTree>
    <p:extLst>
      <p:ext uri="{BB962C8B-B14F-4D97-AF65-F5344CB8AC3E}">
        <p14:creationId xmlns:p14="http://schemas.microsoft.com/office/powerpoint/2010/main" val="407188700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7A57E1-C57B-4505-85FF-5DFECF4375E7}" type="datetimeFigureOut">
              <a:rPr lang="en-US" smtClean="0"/>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1D34E-3DB8-4138-B332-48E8434307C9}" type="slidenum">
              <a:rPr lang="en-US" smtClean="0"/>
              <a:t>‹#›</a:t>
            </a:fld>
            <a:endParaRPr lang="en-US"/>
          </a:p>
        </p:txBody>
      </p:sp>
    </p:spTree>
    <p:extLst>
      <p:ext uri="{BB962C8B-B14F-4D97-AF65-F5344CB8AC3E}">
        <p14:creationId xmlns:p14="http://schemas.microsoft.com/office/powerpoint/2010/main" val="4203354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7A57E1-C57B-4505-85FF-5DFECF4375E7}" type="datetimeFigureOut">
              <a:rPr lang="en-US" smtClean="0"/>
              <a:t>12/12/2017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F1D34E-3DB8-4138-B332-48E8434307C9}" type="slidenum">
              <a:rPr lang="en-US" smtClean="0"/>
              <a:t>‹#›</a:t>
            </a:fld>
            <a:endParaRPr lang="en-US"/>
          </a:p>
        </p:txBody>
      </p:sp>
    </p:spTree>
    <p:extLst>
      <p:ext uri="{BB962C8B-B14F-4D97-AF65-F5344CB8AC3E}">
        <p14:creationId xmlns:p14="http://schemas.microsoft.com/office/powerpoint/2010/main" val="2370943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7A57E1-C57B-4505-85FF-5DFECF4375E7}" type="datetimeFigureOut">
              <a:rPr lang="en-US" smtClean="0"/>
              <a:t>12/12/2017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F1D34E-3DB8-4138-B332-48E8434307C9}" type="slidenum">
              <a:rPr lang="en-US" smtClean="0"/>
              <a:t>‹#›</a:t>
            </a:fld>
            <a:endParaRPr lang="en-US"/>
          </a:p>
        </p:txBody>
      </p:sp>
    </p:spTree>
    <p:extLst>
      <p:ext uri="{BB962C8B-B14F-4D97-AF65-F5344CB8AC3E}">
        <p14:creationId xmlns:p14="http://schemas.microsoft.com/office/powerpoint/2010/main" val="2001871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7A57E1-C57B-4505-85FF-5DFECF4375E7}" type="datetimeFigureOut">
              <a:rPr lang="en-US" smtClean="0"/>
              <a:t>12/12/2017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F1D34E-3DB8-4138-B332-48E8434307C9}" type="slidenum">
              <a:rPr lang="en-US" smtClean="0"/>
              <a:t>‹#›</a:t>
            </a:fld>
            <a:endParaRPr lang="en-US"/>
          </a:p>
        </p:txBody>
      </p:sp>
    </p:spTree>
    <p:extLst>
      <p:ext uri="{BB962C8B-B14F-4D97-AF65-F5344CB8AC3E}">
        <p14:creationId xmlns:p14="http://schemas.microsoft.com/office/powerpoint/2010/main" val="4223873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7A57E1-C57B-4505-85FF-5DFECF4375E7}" type="datetimeFigureOut">
              <a:rPr lang="en-US" smtClean="0"/>
              <a:t>12/12/2017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F1D34E-3DB8-4138-B332-48E8434307C9}" type="slidenum">
              <a:rPr lang="en-US" smtClean="0"/>
              <a:t>‹#›</a:t>
            </a:fld>
            <a:endParaRPr lang="en-US"/>
          </a:p>
        </p:txBody>
      </p:sp>
    </p:spTree>
    <p:extLst>
      <p:ext uri="{BB962C8B-B14F-4D97-AF65-F5344CB8AC3E}">
        <p14:creationId xmlns:p14="http://schemas.microsoft.com/office/powerpoint/2010/main" val="1824434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7A57E1-C57B-4505-85FF-5DFECF4375E7}" type="datetimeFigureOut">
              <a:rPr lang="en-US" smtClean="0"/>
              <a:t>12/12/2017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F1D34E-3DB8-4138-B332-48E8434307C9}" type="slidenum">
              <a:rPr lang="en-US" smtClean="0"/>
              <a:t>‹#›</a:t>
            </a:fld>
            <a:endParaRPr lang="en-US"/>
          </a:p>
        </p:txBody>
      </p:sp>
    </p:spTree>
    <p:extLst>
      <p:ext uri="{BB962C8B-B14F-4D97-AF65-F5344CB8AC3E}">
        <p14:creationId xmlns:p14="http://schemas.microsoft.com/office/powerpoint/2010/main" val="2545643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7A57E1-C57B-4505-85FF-5DFECF4375E7}" type="datetimeFigureOut">
              <a:rPr lang="en-US" smtClean="0"/>
              <a:t>12/12/2017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F1D34E-3DB8-4138-B332-48E8434307C9}" type="slidenum">
              <a:rPr lang="en-US" smtClean="0"/>
              <a:t>‹#›</a:t>
            </a:fld>
            <a:endParaRPr lang="en-US"/>
          </a:p>
        </p:txBody>
      </p:sp>
    </p:spTree>
    <p:extLst>
      <p:ext uri="{BB962C8B-B14F-4D97-AF65-F5344CB8AC3E}">
        <p14:creationId xmlns:p14="http://schemas.microsoft.com/office/powerpoint/2010/main" val="3495140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9144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288214"/>
            <a:ext cx="10515600" cy="5029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7A57E1-C57B-4505-85FF-5DFECF4375E7}" type="datetimeFigureOut">
              <a:rPr lang="en-US" smtClean="0"/>
              <a:t>12/12/2017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F1D34E-3DB8-4138-B332-48E8434307C9}" type="slidenum">
              <a:rPr lang="en-US" smtClean="0"/>
              <a:t>‹#›</a:t>
            </a:fld>
            <a:endParaRPr lang="en-US"/>
          </a:p>
        </p:txBody>
      </p:sp>
    </p:spTree>
    <p:extLst>
      <p:ext uri="{BB962C8B-B14F-4D97-AF65-F5344CB8AC3E}">
        <p14:creationId xmlns:p14="http://schemas.microsoft.com/office/powerpoint/2010/main" val="14207415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png"/><Relationship Id="rId4" Type="http://schemas.openxmlformats.org/officeDocument/2006/relationships/image" Target="../media/image11.gi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pds.jpl.nasa.gov/pds4/training/2017-agu/index.shtm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mailto:mgordon@seti.org" TargetMode="External"/><Relationship Id="rId3" Type="http://schemas.openxmlformats.org/officeDocument/2006/relationships/hyperlink" Target="mailto:lgaddis@usgs.gov" TargetMode="External"/><Relationship Id="rId7" Type="http://schemas.openxmlformats.org/officeDocument/2006/relationships/hyperlink" Target="mailto:jmafi@igpp.ucla.edu" TargetMode="External"/><Relationship Id="rId2" Type="http://schemas.openxmlformats.org/officeDocument/2006/relationships/hyperlink" Target="mailto:lneakras@nmsu.edu" TargetMode="External"/><Relationship Id="rId1" Type="http://schemas.openxmlformats.org/officeDocument/2006/relationships/slideLayout" Target="../slideLayouts/slideLayout2.xml"/><Relationship Id="rId6" Type="http://schemas.openxmlformats.org/officeDocument/2006/relationships/hyperlink" Target="mailto:boris.semenov@jpl.nasa.gov" TargetMode="External"/><Relationship Id="rId5" Type="http://schemas.openxmlformats.org/officeDocument/2006/relationships/hyperlink" Target="mailto:slavney@wunder.wustl.edu" TargetMode="External"/><Relationship Id="rId10" Type="http://schemas.openxmlformats.org/officeDocument/2006/relationships/hyperlink" Target="mailto:jstone@psi.edu" TargetMode="External"/><Relationship Id="rId4" Type="http://schemas.openxmlformats.org/officeDocument/2006/relationships/hyperlink" Target="mailto:guinness@wunder.wustl.edu" TargetMode="External"/><Relationship Id="rId9" Type="http://schemas.openxmlformats.org/officeDocument/2006/relationships/hyperlink" Target="mailto:raugh@astro.umd.edu"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hyperlink" Target="https://goo.gl/forms/KmoOkTZrv1pgSs2z2"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34469" y="301190"/>
            <a:ext cx="5323062" cy="3173716"/>
          </a:xfrm>
          <a:prstGeom prst="rect">
            <a:avLst/>
          </a:prstGeom>
        </p:spPr>
      </p:pic>
      <p:sp>
        <p:nvSpPr>
          <p:cNvPr id="2" name="Title 1"/>
          <p:cNvSpPr>
            <a:spLocks noGrp="1"/>
          </p:cNvSpPr>
          <p:nvPr>
            <p:ph type="ctrTitle"/>
          </p:nvPr>
        </p:nvSpPr>
        <p:spPr>
          <a:xfrm>
            <a:off x="958850" y="1754661"/>
            <a:ext cx="10274300" cy="2387600"/>
          </a:xfrm>
        </p:spPr>
        <p:txBody>
          <a:bodyPr/>
          <a:lstStyle/>
          <a:p>
            <a:r>
              <a:rPr lang="en-US" dirty="0" smtClean="0"/>
              <a:t>PDS4 Training Exercise</a:t>
            </a:r>
            <a:endParaRPr lang="en-US" dirty="0"/>
          </a:p>
        </p:txBody>
      </p:sp>
      <p:sp>
        <p:nvSpPr>
          <p:cNvPr id="3" name="Subtitle 2"/>
          <p:cNvSpPr>
            <a:spLocks noGrp="1"/>
          </p:cNvSpPr>
          <p:nvPr>
            <p:ph type="subTitle" idx="1"/>
          </p:nvPr>
        </p:nvSpPr>
        <p:spPr>
          <a:xfrm>
            <a:off x="1524000" y="4234336"/>
            <a:ext cx="9144000" cy="1655762"/>
          </a:xfrm>
        </p:spPr>
        <p:txBody>
          <a:bodyPr/>
          <a:lstStyle/>
          <a:p>
            <a:r>
              <a:rPr lang="en-US" cap="all" dirty="0" smtClean="0">
                <a:latin typeface="Arial Black" panose="020B0A04020102020204" pitchFamily="34" charset="0"/>
              </a:rPr>
              <a:t>2017 Fall AGU Meeting</a:t>
            </a:r>
          </a:p>
          <a:p>
            <a:r>
              <a:rPr lang="en-US" cap="all" dirty="0" smtClean="0">
                <a:latin typeface="Arial Black" panose="020B0A04020102020204" pitchFamily="34" charset="0"/>
              </a:rPr>
              <a:t>New Orleans, LA</a:t>
            </a:r>
          </a:p>
          <a:p>
            <a:r>
              <a:rPr lang="en-US" cap="all" dirty="0" smtClean="0">
                <a:latin typeface="Arial Black" panose="020B0A04020102020204" pitchFamily="34" charset="0"/>
              </a:rPr>
              <a:t>December 12-15, 2017</a:t>
            </a:r>
          </a:p>
        </p:txBody>
      </p:sp>
    </p:spTree>
    <p:extLst>
      <p:ext uri="{BB962C8B-B14F-4D97-AF65-F5344CB8AC3E}">
        <p14:creationId xmlns:p14="http://schemas.microsoft.com/office/powerpoint/2010/main" val="10453860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p:cNvSpPr txBox="1">
            <a:spLocks/>
          </p:cNvSpPr>
          <p:nvPr/>
        </p:nvSpPr>
        <p:spPr>
          <a:xfrm>
            <a:off x="1774330" y="1809266"/>
            <a:ext cx="4639339" cy="58732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b="1" dirty="0" smtClean="0"/>
              <a:t>Collection Inventory</a:t>
            </a:r>
            <a:endParaRPr lang="en-US" sz="3600" dirty="0" smtClean="0"/>
          </a:p>
        </p:txBody>
      </p:sp>
      <p:sp>
        <p:nvSpPr>
          <p:cNvPr id="6" name="Rounded Rectangle 5"/>
          <p:cNvSpPr/>
          <p:nvPr/>
        </p:nvSpPr>
        <p:spPr>
          <a:xfrm>
            <a:off x="9893818" y="980038"/>
            <a:ext cx="1371600" cy="1828800"/>
          </a:xfrm>
          <a:prstGeom prst="roundRect">
            <a:avLst/>
          </a:prstGeom>
        </p:spPr>
        <p:style>
          <a:lnRef idx="0">
            <a:schemeClr val="accent4"/>
          </a:lnRef>
          <a:fillRef idx="3">
            <a:schemeClr val="accent4"/>
          </a:fillRef>
          <a:effectRef idx="3">
            <a:schemeClr val="accent4"/>
          </a:effectRef>
          <a:fontRef idx="minor">
            <a:schemeClr val="lt1"/>
          </a:fontRef>
        </p:style>
        <p:txBody>
          <a:bodyPr lIns="0" rIns="0" rtlCol="0" anchor="ctr"/>
          <a:lstStyle/>
          <a:p>
            <a:pPr algn="ctr"/>
            <a:r>
              <a:rPr lang="en-US" sz="2200" b="1" dirty="0" smtClean="0">
                <a:solidFill>
                  <a:schemeClr val="bg2">
                    <a:lumMod val="25000"/>
                  </a:schemeClr>
                </a:solidFill>
                <a:latin typeface="Arial Narrow" panose="020B0606020202030204" pitchFamily="34" charset="0"/>
              </a:rPr>
              <a:t>Collection Product</a:t>
            </a:r>
          </a:p>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2" name="Title 1"/>
          <p:cNvSpPr>
            <a:spLocks noGrp="1"/>
          </p:cNvSpPr>
          <p:nvPr>
            <p:ph type="title"/>
          </p:nvPr>
        </p:nvSpPr>
        <p:spPr/>
        <p:txBody>
          <a:bodyPr/>
          <a:lstStyle/>
          <a:p>
            <a:r>
              <a:rPr lang="en-US" dirty="0" smtClean="0"/>
              <a:t>Collection Products</a:t>
            </a:r>
            <a:endParaRPr lang="en-US" dirty="0"/>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l="11554" r="15113"/>
          <a:stretch/>
        </p:blipFill>
        <p:spPr>
          <a:xfrm>
            <a:off x="10706489" y="3022976"/>
            <a:ext cx="1005840" cy="1371600"/>
          </a:xfrm>
          <a:prstGeom prst="rect">
            <a:avLst/>
          </a:prstGeom>
        </p:spPr>
      </p:pic>
      <p:sp>
        <p:nvSpPr>
          <p:cNvPr id="9" name="Content Placeholder 2"/>
          <p:cNvSpPr txBox="1">
            <a:spLocks/>
          </p:cNvSpPr>
          <p:nvPr/>
        </p:nvSpPr>
        <p:spPr>
          <a:xfrm>
            <a:off x="838200" y="1288214"/>
            <a:ext cx="8854440" cy="52156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Collection products consist of two files:</a:t>
            </a:r>
            <a:endParaRPr lang="en-US" dirty="0"/>
          </a:p>
        </p:txBody>
      </p:sp>
      <p:sp>
        <p:nvSpPr>
          <p:cNvPr id="11" name="Content Placeholder 2"/>
          <p:cNvSpPr txBox="1">
            <a:spLocks/>
          </p:cNvSpPr>
          <p:nvPr/>
        </p:nvSpPr>
        <p:spPr>
          <a:xfrm>
            <a:off x="838200" y="1815783"/>
            <a:ext cx="8305800" cy="1307245"/>
          </a:xfrm>
          <a:prstGeom prst="rect">
            <a:avLst/>
          </a:prstGeom>
          <a:solidFill>
            <a:schemeClr val="bg1"/>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smtClean="0"/>
              <a:t>a </a:t>
            </a:r>
            <a:r>
              <a:rPr lang="en-US" sz="3600" b="1" dirty="0" smtClean="0"/>
              <a:t>Collection Inventory</a:t>
            </a:r>
            <a:r>
              <a:rPr lang="en-US" dirty="0" smtClean="0"/>
              <a:t>, a CSV file which contains a list of all of the basic products which are members of the collection </a:t>
            </a:r>
            <a:endParaRPr lang="en-US" dirty="0"/>
          </a:p>
        </p:txBody>
      </p:sp>
      <p:sp>
        <p:nvSpPr>
          <p:cNvPr id="10" name="Rounded Rectangle 9"/>
          <p:cNvSpPr>
            <a:spLocks noChangeAspect="1"/>
          </p:cNvSpPr>
          <p:nvPr/>
        </p:nvSpPr>
        <p:spPr>
          <a:xfrm>
            <a:off x="9992623" y="4966413"/>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13" name="Rounded Rectangle 12"/>
          <p:cNvSpPr>
            <a:spLocks noChangeAspect="1"/>
          </p:cNvSpPr>
          <p:nvPr/>
        </p:nvSpPr>
        <p:spPr>
          <a:xfrm>
            <a:off x="10440941" y="4966413"/>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14" name="Rounded Rectangle 13"/>
          <p:cNvSpPr>
            <a:spLocks noChangeAspect="1"/>
          </p:cNvSpPr>
          <p:nvPr/>
        </p:nvSpPr>
        <p:spPr>
          <a:xfrm>
            <a:off x="10889259" y="4966413"/>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15" name="Rounded Rectangle 14"/>
          <p:cNvSpPr>
            <a:spLocks noChangeAspect="1"/>
          </p:cNvSpPr>
          <p:nvPr/>
        </p:nvSpPr>
        <p:spPr>
          <a:xfrm>
            <a:off x="9992623" y="5523665"/>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16" name="Rounded Rectangle 15"/>
          <p:cNvSpPr>
            <a:spLocks noChangeAspect="1"/>
          </p:cNvSpPr>
          <p:nvPr/>
        </p:nvSpPr>
        <p:spPr>
          <a:xfrm>
            <a:off x="10440941" y="5523665"/>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17" name="Rounded Rectangle 16"/>
          <p:cNvSpPr>
            <a:spLocks noChangeAspect="1"/>
          </p:cNvSpPr>
          <p:nvPr/>
        </p:nvSpPr>
        <p:spPr>
          <a:xfrm>
            <a:off x="10889259" y="5523665"/>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18" name="Content Placeholder 2"/>
          <p:cNvSpPr txBox="1">
            <a:spLocks/>
          </p:cNvSpPr>
          <p:nvPr/>
        </p:nvSpPr>
        <p:spPr>
          <a:xfrm>
            <a:off x="838200" y="3123029"/>
            <a:ext cx="8305800" cy="1106072"/>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smtClean="0"/>
              <a:t>a PDS label file which contains a description of the basic products contained in the collection, as well as a description of the collection inventory file </a:t>
            </a:r>
            <a:endParaRPr lang="en-US" dirty="0"/>
          </a:p>
        </p:txBody>
      </p:sp>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l="15395" r="12731"/>
          <a:stretch/>
        </p:blipFill>
        <p:spPr>
          <a:xfrm>
            <a:off x="9593824" y="3022976"/>
            <a:ext cx="985794" cy="1371600"/>
          </a:xfrm>
          <a:prstGeom prst="rect">
            <a:avLst/>
          </a:prstGeom>
        </p:spPr>
      </p:pic>
      <p:sp>
        <p:nvSpPr>
          <p:cNvPr id="20" name="Content Placeholder 2"/>
          <p:cNvSpPr txBox="1">
            <a:spLocks/>
          </p:cNvSpPr>
          <p:nvPr/>
        </p:nvSpPr>
        <p:spPr>
          <a:xfrm>
            <a:off x="838200" y="4229101"/>
            <a:ext cx="8305800" cy="1106072"/>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a:r>
              <a:rPr lang="en-US" dirty="0" smtClean="0"/>
              <a:t>The collection label file may optionally roll-up any metadata contained in the individual member products (e.g. targets, time ranges, etc.). </a:t>
            </a:r>
            <a:endParaRPr lang="en-US" dirty="0"/>
          </a:p>
        </p:txBody>
      </p:sp>
    </p:spTree>
    <p:extLst>
      <p:ext uri="{BB962C8B-B14F-4D97-AF65-F5344CB8AC3E}">
        <p14:creationId xmlns:p14="http://schemas.microsoft.com/office/powerpoint/2010/main" val="855012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par>
                          <p:cTn id="16" fill="hold">
                            <p:stCondLst>
                              <p:cond delay="500"/>
                            </p:stCondLst>
                            <p:childTnLst>
                              <p:par>
                                <p:cTn id="17" presetID="10" presetClass="entr" presetSubtype="0" fill="hold"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childTnLst>
                          </p:cTn>
                        </p:par>
                        <p:par>
                          <p:cTn id="20" fill="hold">
                            <p:stCondLst>
                              <p:cond delay="1000"/>
                            </p:stCondLst>
                            <p:childTnLst>
                              <p:par>
                                <p:cTn id="21" presetID="10" presetClass="entr" presetSubtype="0" fill="hold" grpId="2"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par>
                                <p:cTn id="24" presetID="10" presetClass="entr" presetSubtype="0" fill="hold" grpId="2"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500"/>
                                        <p:tgtEl>
                                          <p:spTgt spid="13"/>
                                        </p:tgtEl>
                                      </p:cBhvr>
                                    </p:animEffect>
                                  </p:childTnLst>
                                </p:cTn>
                              </p:par>
                              <p:par>
                                <p:cTn id="27" presetID="10" presetClass="entr" presetSubtype="0" fill="hold" grpId="2"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500"/>
                                        <p:tgtEl>
                                          <p:spTgt spid="14"/>
                                        </p:tgtEl>
                                      </p:cBhvr>
                                    </p:animEffect>
                                  </p:childTnLst>
                                </p:cTn>
                              </p:par>
                              <p:par>
                                <p:cTn id="30" presetID="10" presetClass="entr" presetSubtype="0" fill="hold" grpId="2"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par>
                                <p:cTn id="33" presetID="10" presetClass="entr" presetSubtype="0" fill="hold" grpId="2" nodeType="with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500"/>
                                        <p:tgtEl>
                                          <p:spTgt spid="16"/>
                                        </p:tgtEl>
                                      </p:cBhvr>
                                    </p:animEffect>
                                  </p:childTnLst>
                                </p:cTn>
                              </p:par>
                              <p:par>
                                <p:cTn id="36" presetID="10" presetClass="entr" presetSubtype="0" fill="hold" grpId="2" nodeType="with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500"/>
                                        <p:tgtEl>
                                          <p:spTgt spid="17"/>
                                        </p:tgtEl>
                                      </p:cBhvr>
                                    </p:animEffect>
                                  </p:childTnLst>
                                </p:cTn>
                              </p:par>
                            </p:childTnLst>
                          </p:cTn>
                        </p:par>
                        <p:par>
                          <p:cTn id="39" fill="hold">
                            <p:stCondLst>
                              <p:cond delay="1500"/>
                            </p:stCondLst>
                            <p:childTnLst>
                              <p:par>
                                <p:cTn id="40" presetID="10" presetClass="entr" presetSubtype="0" fill="hold" grpId="0" nodeType="after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1000"/>
                                        <p:tgtEl>
                                          <p:spTgt spid="11"/>
                                        </p:tgtEl>
                                      </p:cBhvr>
                                    </p:animEffect>
                                  </p:childTnLst>
                                </p:cTn>
                              </p:par>
                            </p:childTnLst>
                          </p:cTn>
                        </p:par>
                        <p:par>
                          <p:cTn id="43" fill="hold">
                            <p:stCondLst>
                              <p:cond delay="2500"/>
                            </p:stCondLst>
                            <p:childTnLst>
                              <p:par>
                                <p:cTn id="44" presetID="42" presetClass="path" presetSubtype="0" accel="50000" decel="50000" fill="hold" grpId="0" nodeType="afterEffect">
                                  <p:stCondLst>
                                    <p:cond delay="0"/>
                                  </p:stCondLst>
                                  <p:childTnLst>
                                    <p:animMotion origin="layout" path="M -3.95833E-6 2.59259E-6 L 0.08034 -0.25648 " pathEditMode="relative" rAng="0" ptsTypes="AA">
                                      <p:cBhvr>
                                        <p:cTn id="45" dur="250" fill="hold"/>
                                        <p:tgtEl>
                                          <p:spTgt spid="10"/>
                                        </p:tgtEl>
                                        <p:attrNameLst>
                                          <p:attrName>ppt_x</p:attrName>
                                          <p:attrName>ppt_y</p:attrName>
                                        </p:attrNameLst>
                                      </p:cBhvr>
                                      <p:rCtr x="4010" y="-12824"/>
                                    </p:animMotion>
                                  </p:childTnLst>
                                </p:cTn>
                              </p:par>
                              <p:par>
                                <p:cTn id="46" presetID="53" presetClass="exit" presetSubtype="32" fill="hold" grpId="1" nodeType="withEffect">
                                  <p:stCondLst>
                                    <p:cond delay="100"/>
                                  </p:stCondLst>
                                  <p:childTnLst>
                                    <p:anim calcmode="lin" valueType="num">
                                      <p:cBhvr>
                                        <p:cTn id="47" dur="250"/>
                                        <p:tgtEl>
                                          <p:spTgt spid="10"/>
                                        </p:tgtEl>
                                        <p:attrNameLst>
                                          <p:attrName>ppt_w</p:attrName>
                                        </p:attrNameLst>
                                      </p:cBhvr>
                                      <p:tavLst>
                                        <p:tav tm="0">
                                          <p:val>
                                            <p:strVal val="ppt_w"/>
                                          </p:val>
                                        </p:tav>
                                        <p:tav tm="100000">
                                          <p:val>
                                            <p:fltVal val="0"/>
                                          </p:val>
                                        </p:tav>
                                      </p:tavLst>
                                    </p:anim>
                                    <p:anim calcmode="lin" valueType="num">
                                      <p:cBhvr>
                                        <p:cTn id="48" dur="250"/>
                                        <p:tgtEl>
                                          <p:spTgt spid="10"/>
                                        </p:tgtEl>
                                        <p:attrNameLst>
                                          <p:attrName>ppt_h</p:attrName>
                                        </p:attrNameLst>
                                      </p:cBhvr>
                                      <p:tavLst>
                                        <p:tav tm="0">
                                          <p:val>
                                            <p:strVal val="ppt_h"/>
                                          </p:val>
                                        </p:tav>
                                        <p:tav tm="100000">
                                          <p:val>
                                            <p:fltVal val="0"/>
                                          </p:val>
                                        </p:tav>
                                      </p:tavLst>
                                    </p:anim>
                                    <p:animEffect transition="out" filter="fade">
                                      <p:cBhvr>
                                        <p:cTn id="49" dur="250"/>
                                        <p:tgtEl>
                                          <p:spTgt spid="10"/>
                                        </p:tgtEl>
                                      </p:cBhvr>
                                    </p:animEffect>
                                    <p:set>
                                      <p:cBhvr>
                                        <p:cTn id="50" dur="1" fill="hold">
                                          <p:stCondLst>
                                            <p:cond delay="249"/>
                                          </p:stCondLst>
                                        </p:cTn>
                                        <p:tgtEl>
                                          <p:spTgt spid="10"/>
                                        </p:tgtEl>
                                        <p:attrNameLst>
                                          <p:attrName>style.visibility</p:attrName>
                                        </p:attrNameLst>
                                      </p:cBhvr>
                                      <p:to>
                                        <p:strVal val="hidden"/>
                                      </p:to>
                                    </p:set>
                                  </p:childTnLst>
                                </p:cTn>
                              </p:par>
                            </p:childTnLst>
                          </p:cTn>
                        </p:par>
                        <p:par>
                          <p:cTn id="51" fill="hold">
                            <p:stCondLst>
                              <p:cond delay="2850"/>
                            </p:stCondLst>
                            <p:childTnLst>
                              <p:par>
                                <p:cTn id="52" presetID="42" presetClass="path" presetSubtype="0" accel="50000" decel="50000" fill="hold" grpId="0" nodeType="afterEffect">
                                  <p:stCondLst>
                                    <p:cond delay="0"/>
                                  </p:stCondLst>
                                  <p:childTnLst>
                                    <p:animMotion origin="layout" path="M -2.70833E-6 2.59259E-6 L 0.04414 -0.25648 " pathEditMode="relative" rAng="0" ptsTypes="AA">
                                      <p:cBhvr>
                                        <p:cTn id="53" dur="250" fill="hold"/>
                                        <p:tgtEl>
                                          <p:spTgt spid="13"/>
                                        </p:tgtEl>
                                        <p:attrNameLst>
                                          <p:attrName>ppt_x</p:attrName>
                                          <p:attrName>ppt_y</p:attrName>
                                        </p:attrNameLst>
                                      </p:cBhvr>
                                      <p:rCtr x="2201" y="-12824"/>
                                    </p:animMotion>
                                  </p:childTnLst>
                                </p:cTn>
                              </p:par>
                              <p:par>
                                <p:cTn id="54" presetID="53" presetClass="exit" presetSubtype="32" fill="hold" grpId="1" nodeType="withEffect">
                                  <p:stCondLst>
                                    <p:cond delay="100"/>
                                  </p:stCondLst>
                                  <p:childTnLst>
                                    <p:anim calcmode="lin" valueType="num">
                                      <p:cBhvr>
                                        <p:cTn id="55" dur="250"/>
                                        <p:tgtEl>
                                          <p:spTgt spid="13"/>
                                        </p:tgtEl>
                                        <p:attrNameLst>
                                          <p:attrName>ppt_w</p:attrName>
                                        </p:attrNameLst>
                                      </p:cBhvr>
                                      <p:tavLst>
                                        <p:tav tm="0">
                                          <p:val>
                                            <p:strVal val="ppt_w"/>
                                          </p:val>
                                        </p:tav>
                                        <p:tav tm="100000">
                                          <p:val>
                                            <p:fltVal val="0"/>
                                          </p:val>
                                        </p:tav>
                                      </p:tavLst>
                                    </p:anim>
                                    <p:anim calcmode="lin" valueType="num">
                                      <p:cBhvr>
                                        <p:cTn id="56" dur="250"/>
                                        <p:tgtEl>
                                          <p:spTgt spid="13"/>
                                        </p:tgtEl>
                                        <p:attrNameLst>
                                          <p:attrName>ppt_h</p:attrName>
                                        </p:attrNameLst>
                                      </p:cBhvr>
                                      <p:tavLst>
                                        <p:tav tm="0">
                                          <p:val>
                                            <p:strVal val="ppt_h"/>
                                          </p:val>
                                        </p:tav>
                                        <p:tav tm="100000">
                                          <p:val>
                                            <p:fltVal val="0"/>
                                          </p:val>
                                        </p:tav>
                                      </p:tavLst>
                                    </p:anim>
                                    <p:animEffect transition="out" filter="fade">
                                      <p:cBhvr>
                                        <p:cTn id="57" dur="250"/>
                                        <p:tgtEl>
                                          <p:spTgt spid="13"/>
                                        </p:tgtEl>
                                      </p:cBhvr>
                                    </p:animEffect>
                                    <p:set>
                                      <p:cBhvr>
                                        <p:cTn id="58" dur="1" fill="hold">
                                          <p:stCondLst>
                                            <p:cond delay="249"/>
                                          </p:stCondLst>
                                        </p:cTn>
                                        <p:tgtEl>
                                          <p:spTgt spid="13"/>
                                        </p:tgtEl>
                                        <p:attrNameLst>
                                          <p:attrName>style.visibility</p:attrName>
                                        </p:attrNameLst>
                                      </p:cBhvr>
                                      <p:to>
                                        <p:strVal val="hidden"/>
                                      </p:to>
                                    </p:set>
                                  </p:childTnLst>
                                </p:cTn>
                              </p:par>
                            </p:childTnLst>
                          </p:cTn>
                        </p:par>
                        <p:par>
                          <p:cTn id="59" fill="hold">
                            <p:stCondLst>
                              <p:cond delay="3200"/>
                            </p:stCondLst>
                            <p:childTnLst>
                              <p:par>
                                <p:cTn id="60" presetID="42" presetClass="path" presetSubtype="0" accel="50000" decel="50000" fill="hold" grpId="0" nodeType="afterEffect">
                                  <p:stCondLst>
                                    <p:cond delay="0"/>
                                  </p:stCondLst>
                                  <p:childTnLst>
                                    <p:animMotion origin="layout" path="M -1.45833E-6 2.59259E-6 L 0.00651 -0.2581 " pathEditMode="relative" rAng="0" ptsTypes="AA">
                                      <p:cBhvr>
                                        <p:cTn id="61" dur="250" fill="hold"/>
                                        <p:tgtEl>
                                          <p:spTgt spid="14"/>
                                        </p:tgtEl>
                                        <p:attrNameLst>
                                          <p:attrName>ppt_x</p:attrName>
                                          <p:attrName>ppt_y</p:attrName>
                                        </p:attrNameLst>
                                      </p:cBhvr>
                                      <p:rCtr x="326" y="-12917"/>
                                    </p:animMotion>
                                  </p:childTnLst>
                                </p:cTn>
                              </p:par>
                              <p:par>
                                <p:cTn id="62" presetID="53" presetClass="exit" presetSubtype="32" fill="hold" grpId="1" nodeType="withEffect">
                                  <p:stCondLst>
                                    <p:cond delay="100"/>
                                  </p:stCondLst>
                                  <p:childTnLst>
                                    <p:anim calcmode="lin" valueType="num">
                                      <p:cBhvr>
                                        <p:cTn id="63" dur="250"/>
                                        <p:tgtEl>
                                          <p:spTgt spid="14"/>
                                        </p:tgtEl>
                                        <p:attrNameLst>
                                          <p:attrName>ppt_w</p:attrName>
                                        </p:attrNameLst>
                                      </p:cBhvr>
                                      <p:tavLst>
                                        <p:tav tm="0">
                                          <p:val>
                                            <p:strVal val="ppt_w"/>
                                          </p:val>
                                        </p:tav>
                                        <p:tav tm="100000">
                                          <p:val>
                                            <p:fltVal val="0"/>
                                          </p:val>
                                        </p:tav>
                                      </p:tavLst>
                                    </p:anim>
                                    <p:anim calcmode="lin" valueType="num">
                                      <p:cBhvr>
                                        <p:cTn id="64" dur="250"/>
                                        <p:tgtEl>
                                          <p:spTgt spid="14"/>
                                        </p:tgtEl>
                                        <p:attrNameLst>
                                          <p:attrName>ppt_h</p:attrName>
                                        </p:attrNameLst>
                                      </p:cBhvr>
                                      <p:tavLst>
                                        <p:tav tm="0">
                                          <p:val>
                                            <p:strVal val="ppt_h"/>
                                          </p:val>
                                        </p:tav>
                                        <p:tav tm="100000">
                                          <p:val>
                                            <p:fltVal val="0"/>
                                          </p:val>
                                        </p:tav>
                                      </p:tavLst>
                                    </p:anim>
                                    <p:animEffect transition="out" filter="fade">
                                      <p:cBhvr>
                                        <p:cTn id="65" dur="250"/>
                                        <p:tgtEl>
                                          <p:spTgt spid="14"/>
                                        </p:tgtEl>
                                      </p:cBhvr>
                                    </p:animEffect>
                                    <p:set>
                                      <p:cBhvr>
                                        <p:cTn id="66" dur="1" fill="hold">
                                          <p:stCondLst>
                                            <p:cond delay="249"/>
                                          </p:stCondLst>
                                        </p:cTn>
                                        <p:tgtEl>
                                          <p:spTgt spid="14"/>
                                        </p:tgtEl>
                                        <p:attrNameLst>
                                          <p:attrName>style.visibility</p:attrName>
                                        </p:attrNameLst>
                                      </p:cBhvr>
                                      <p:to>
                                        <p:strVal val="hidden"/>
                                      </p:to>
                                    </p:set>
                                  </p:childTnLst>
                                </p:cTn>
                              </p:par>
                            </p:childTnLst>
                          </p:cTn>
                        </p:par>
                        <p:par>
                          <p:cTn id="67" fill="hold">
                            <p:stCondLst>
                              <p:cond delay="3550"/>
                            </p:stCondLst>
                            <p:childTnLst>
                              <p:par>
                                <p:cTn id="68" presetID="42" presetClass="path" presetSubtype="0" accel="50000" decel="50000" fill="hold" grpId="0" nodeType="afterEffect">
                                  <p:stCondLst>
                                    <p:cond delay="0"/>
                                  </p:stCondLst>
                                  <p:childTnLst>
                                    <p:animMotion origin="layout" path="M -3.95833E-6 2.59259E-6 L 0.08086 -0.33935 " pathEditMode="relative" rAng="0" ptsTypes="AA">
                                      <p:cBhvr>
                                        <p:cTn id="69" dur="250" fill="hold"/>
                                        <p:tgtEl>
                                          <p:spTgt spid="15"/>
                                        </p:tgtEl>
                                        <p:attrNameLst>
                                          <p:attrName>ppt_x</p:attrName>
                                          <p:attrName>ppt_y</p:attrName>
                                        </p:attrNameLst>
                                      </p:cBhvr>
                                      <p:rCtr x="4036" y="-16968"/>
                                    </p:animMotion>
                                  </p:childTnLst>
                                </p:cTn>
                              </p:par>
                              <p:par>
                                <p:cTn id="70" presetID="53" presetClass="exit" presetSubtype="32" fill="hold" grpId="1" nodeType="withEffect">
                                  <p:stCondLst>
                                    <p:cond delay="100"/>
                                  </p:stCondLst>
                                  <p:childTnLst>
                                    <p:anim calcmode="lin" valueType="num">
                                      <p:cBhvr>
                                        <p:cTn id="71" dur="250"/>
                                        <p:tgtEl>
                                          <p:spTgt spid="15"/>
                                        </p:tgtEl>
                                        <p:attrNameLst>
                                          <p:attrName>ppt_w</p:attrName>
                                        </p:attrNameLst>
                                      </p:cBhvr>
                                      <p:tavLst>
                                        <p:tav tm="0">
                                          <p:val>
                                            <p:strVal val="ppt_w"/>
                                          </p:val>
                                        </p:tav>
                                        <p:tav tm="100000">
                                          <p:val>
                                            <p:fltVal val="0"/>
                                          </p:val>
                                        </p:tav>
                                      </p:tavLst>
                                    </p:anim>
                                    <p:anim calcmode="lin" valueType="num">
                                      <p:cBhvr>
                                        <p:cTn id="72" dur="250"/>
                                        <p:tgtEl>
                                          <p:spTgt spid="15"/>
                                        </p:tgtEl>
                                        <p:attrNameLst>
                                          <p:attrName>ppt_h</p:attrName>
                                        </p:attrNameLst>
                                      </p:cBhvr>
                                      <p:tavLst>
                                        <p:tav tm="0">
                                          <p:val>
                                            <p:strVal val="ppt_h"/>
                                          </p:val>
                                        </p:tav>
                                        <p:tav tm="100000">
                                          <p:val>
                                            <p:fltVal val="0"/>
                                          </p:val>
                                        </p:tav>
                                      </p:tavLst>
                                    </p:anim>
                                    <p:animEffect transition="out" filter="fade">
                                      <p:cBhvr>
                                        <p:cTn id="73" dur="250"/>
                                        <p:tgtEl>
                                          <p:spTgt spid="15"/>
                                        </p:tgtEl>
                                      </p:cBhvr>
                                    </p:animEffect>
                                    <p:set>
                                      <p:cBhvr>
                                        <p:cTn id="74" dur="1" fill="hold">
                                          <p:stCondLst>
                                            <p:cond delay="249"/>
                                          </p:stCondLst>
                                        </p:cTn>
                                        <p:tgtEl>
                                          <p:spTgt spid="15"/>
                                        </p:tgtEl>
                                        <p:attrNameLst>
                                          <p:attrName>style.visibility</p:attrName>
                                        </p:attrNameLst>
                                      </p:cBhvr>
                                      <p:to>
                                        <p:strVal val="hidden"/>
                                      </p:to>
                                    </p:set>
                                  </p:childTnLst>
                                </p:cTn>
                              </p:par>
                            </p:childTnLst>
                          </p:cTn>
                        </p:par>
                        <p:par>
                          <p:cTn id="75" fill="hold">
                            <p:stCondLst>
                              <p:cond delay="3900"/>
                            </p:stCondLst>
                            <p:childTnLst>
                              <p:par>
                                <p:cTn id="76" presetID="42" presetClass="path" presetSubtype="0" accel="50000" decel="50000" fill="hold" grpId="0" nodeType="afterEffect">
                                  <p:stCondLst>
                                    <p:cond delay="0"/>
                                  </p:stCondLst>
                                  <p:childTnLst>
                                    <p:animMotion origin="layout" path="M -2.70833E-6 2.59259E-6 L 0.04414 -0.33935 " pathEditMode="relative" rAng="0" ptsTypes="AA">
                                      <p:cBhvr>
                                        <p:cTn id="77" dur="250" fill="hold"/>
                                        <p:tgtEl>
                                          <p:spTgt spid="16"/>
                                        </p:tgtEl>
                                        <p:attrNameLst>
                                          <p:attrName>ppt_x</p:attrName>
                                          <p:attrName>ppt_y</p:attrName>
                                        </p:attrNameLst>
                                      </p:cBhvr>
                                      <p:rCtr x="2201" y="-16968"/>
                                    </p:animMotion>
                                  </p:childTnLst>
                                </p:cTn>
                              </p:par>
                              <p:par>
                                <p:cTn id="78" presetID="53" presetClass="exit" presetSubtype="32" fill="hold" grpId="1" nodeType="withEffect">
                                  <p:stCondLst>
                                    <p:cond delay="100"/>
                                  </p:stCondLst>
                                  <p:childTnLst>
                                    <p:anim calcmode="lin" valueType="num">
                                      <p:cBhvr>
                                        <p:cTn id="79" dur="250"/>
                                        <p:tgtEl>
                                          <p:spTgt spid="16"/>
                                        </p:tgtEl>
                                        <p:attrNameLst>
                                          <p:attrName>ppt_w</p:attrName>
                                        </p:attrNameLst>
                                      </p:cBhvr>
                                      <p:tavLst>
                                        <p:tav tm="0">
                                          <p:val>
                                            <p:strVal val="ppt_w"/>
                                          </p:val>
                                        </p:tav>
                                        <p:tav tm="100000">
                                          <p:val>
                                            <p:fltVal val="0"/>
                                          </p:val>
                                        </p:tav>
                                      </p:tavLst>
                                    </p:anim>
                                    <p:anim calcmode="lin" valueType="num">
                                      <p:cBhvr>
                                        <p:cTn id="80" dur="250"/>
                                        <p:tgtEl>
                                          <p:spTgt spid="16"/>
                                        </p:tgtEl>
                                        <p:attrNameLst>
                                          <p:attrName>ppt_h</p:attrName>
                                        </p:attrNameLst>
                                      </p:cBhvr>
                                      <p:tavLst>
                                        <p:tav tm="0">
                                          <p:val>
                                            <p:strVal val="ppt_h"/>
                                          </p:val>
                                        </p:tav>
                                        <p:tav tm="100000">
                                          <p:val>
                                            <p:fltVal val="0"/>
                                          </p:val>
                                        </p:tav>
                                      </p:tavLst>
                                    </p:anim>
                                    <p:animEffect transition="out" filter="fade">
                                      <p:cBhvr>
                                        <p:cTn id="81" dur="250"/>
                                        <p:tgtEl>
                                          <p:spTgt spid="16"/>
                                        </p:tgtEl>
                                      </p:cBhvr>
                                    </p:animEffect>
                                    <p:set>
                                      <p:cBhvr>
                                        <p:cTn id="82" dur="1" fill="hold">
                                          <p:stCondLst>
                                            <p:cond delay="249"/>
                                          </p:stCondLst>
                                        </p:cTn>
                                        <p:tgtEl>
                                          <p:spTgt spid="16"/>
                                        </p:tgtEl>
                                        <p:attrNameLst>
                                          <p:attrName>style.visibility</p:attrName>
                                        </p:attrNameLst>
                                      </p:cBhvr>
                                      <p:to>
                                        <p:strVal val="hidden"/>
                                      </p:to>
                                    </p:set>
                                  </p:childTnLst>
                                </p:cTn>
                              </p:par>
                            </p:childTnLst>
                          </p:cTn>
                        </p:par>
                        <p:par>
                          <p:cTn id="83" fill="hold">
                            <p:stCondLst>
                              <p:cond delay="4250"/>
                            </p:stCondLst>
                            <p:childTnLst>
                              <p:par>
                                <p:cTn id="84" presetID="42" presetClass="path" presetSubtype="0" accel="50000" decel="50000" fill="hold" grpId="0" nodeType="afterEffect">
                                  <p:stCondLst>
                                    <p:cond delay="0"/>
                                  </p:stCondLst>
                                  <p:childTnLst>
                                    <p:animMotion origin="layout" path="M -1.45833E-6 2.59259E-6 L 0.00833 -0.33935 " pathEditMode="relative" rAng="0" ptsTypes="AA">
                                      <p:cBhvr>
                                        <p:cTn id="85" dur="250" fill="hold"/>
                                        <p:tgtEl>
                                          <p:spTgt spid="17"/>
                                        </p:tgtEl>
                                        <p:attrNameLst>
                                          <p:attrName>ppt_x</p:attrName>
                                          <p:attrName>ppt_y</p:attrName>
                                        </p:attrNameLst>
                                      </p:cBhvr>
                                      <p:rCtr x="417" y="-16968"/>
                                    </p:animMotion>
                                  </p:childTnLst>
                                </p:cTn>
                              </p:par>
                              <p:par>
                                <p:cTn id="86" presetID="53" presetClass="exit" presetSubtype="32" fill="hold" grpId="1" nodeType="withEffect">
                                  <p:stCondLst>
                                    <p:cond delay="100"/>
                                  </p:stCondLst>
                                  <p:childTnLst>
                                    <p:anim calcmode="lin" valueType="num">
                                      <p:cBhvr>
                                        <p:cTn id="87" dur="250"/>
                                        <p:tgtEl>
                                          <p:spTgt spid="17"/>
                                        </p:tgtEl>
                                        <p:attrNameLst>
                                          <p:attrName>ppt_w</p:attrName>
                                        </p:attrNameLst>
                                      </p:cBhvr>
                                      <p:tavLst>
                                        <p:tav tm="0">
                                          <p:val>
                                            <p:strVal val="ppt_w"/>
                                          </p:val>
                                        </p:tav>
                                        <p:tav tm="100000">
                                          <p:val>
                                            <p:fltVal val="0"/>
                                          </p:val>
                                        </p:tav>
                                      </p:tavLst>
                                    </p:anim>
                                    <p:anim calcmode="lin" valueType="num">
                                      <p:cBhvr>
                                        <p:cTn id="88" dur="250"/>
                                        <p:tgtEl>
                                          <p:spTgt spid="17"/>
                                        </p:tgtEl>
                                        <p:attrNameLst>
                                          <p:attrName>ppt_h</p:attrName>
                                        </p:attrNameLst>
                                      </p:cBhvr>
                                      <p:tavLst>
                                        <p:tav tm="0">
                                          <p:val>
                                            <p:strVal val="ppt_h"/>
                                          </p:val>
                                        </p:tav>
                                        <p:tav tm="100000">
                                          <p:val>
                                            <p:fltVal val="0"/>
                                          </p:val>
                                        </p:tav>
                                      </p:tavLst>
                                    </p:anim>
                                    <p:animEffect transition="out" filter="fade">
                                      <p:cBhvr>
                                        <p:cTn id="89" dur="250"/>
                                        <p:tgtEl>
                                          <p:spTgt spid="17"/>
                                        </p:tgtEl>
                                      </p:cBhvr>
                                    </p:animEffect>
                                    <p:set>
                                      <p:cBhvr>
                                        <p:cTn id="90" dur="1" fill="hold">
                                          <p:stCondLst>
                                            <p:cond delay="249"/>
                                          </p:stCondLst>
                                        </p:cTn>
                                        <p:tgtEl>
                                          <p:spTgt spid="17"/>
                                        </p:tgtEl>
                                        <p:attrNameLst>
                                          <p:attrName>style.visibility</p:attrName>
                                        </p:attrNameLst>
                                      </p:cBhvr>
                                      <p:to>
                                        <p:strVal val="hidden"/>
                                      </p:to>
                                    </p:set>
                                  </p:childTnLst>
                                </p:cTn>
                              </p:par>
                            </p:childTnLst>
                          </p:cTn>
                        </p:par>
                        <p:par>
                          <p:cTn id="91" fill="hold">
                            <p:stCondLst>
                              <p:cond delay="4600"/>
                            </p:stCondLst>
                            <p:childTnLst>
                              <p:par>
                                <p:cTn id="92" presetID="6" presetClass="emph" presetSubtype="0" fill="hold" nodeType="afterEffect">
                                  <p:stCondLst>
                                    <p:cond delay="0"/>
                                  </p:stCondLst>
                                  <p:childTnLst>
                                    <p:animScale>
                                      <p:cBhvr>
                                        <p:cTn id="93" dur="2000" fill="hold"/>
                                        <p:tgtEl>
                                          <p:spTgt spid="5"/>
                                        </p:tgtEl>
                                      </p:cBhvr>
                                      <p:by x="50000" y="50000"/>
                                    </p:animScale>
                                  </p:childTnLst>
                                </p:cTn>
                              </p:par>
                              <p:par>
                                <p:cTn id="94" presetID="42" presetClass="path" presetSubtype="0" accel="50000" decel="50000" fill="hold" nodeType="withEffect">
                                  <p:stCondLst>
                                    <p:cond delay="0"/>
                                  </p:stCondLst>
                                  <p:childTnLst>
                                    <p:animMotion origin="layout" path="M -1.04167E-6 -7.40741E-7 L -0.0263 -0.1912 " pathEditMode="relative" rAng="0" ptsTypes="AA">
                                      <p:cBhvr>
                                        <p:cTn id="95" dur="2000" fill="hold"/>
                                        <p:tgtEl>
                                          <p:spTgt spid="5"/>
                                        </p:tgtEl>
                                        <p:attrNameLst>
                                          <p:attrName>ppt_x</p:attrName>
                                          <p:attrName>ppt_y</p:attrName>
                                        </p:attrNameLst>
                                      </p:cBhvr>
                                      <p:rCtr x="-1315" y="-9560"/>
                                    </p:animMotion>
                                  </p:childTnLst>
                                </p:cTn>
                              </p:par>
                            </p:childTnLst>
                          </p:cTn>
                        </p:par>
                      </p:childTnLst>
                    </p:cTn>
                  </p:par>
                  <p:par>
                    <p:cTn id="96" fill="hold">
                      <p:stCondLst>
                        <p:cond delay="indefinite"/>
                      </p:stCondLst>
                      <p:childTnLst>
                        <p:par>
                          <p:cTn id="97" fill="hold">
                            <p:stCondLst>
                              <p:cond delay="0"/>
                            </p:stCondLst>
                            <p:childTnLst>
                              <p:par>
                                <p:cTn id="98" presetID="10" presetClass="entr" presetSubtype="0" fill="hold" grpId="0" nodeType="clickEffect">
                                  <p:stCondLst>
                                    <p:cond delay="0"/>
                                  </p:stCondLst>
                                  <p:childTnLst>
                                    <p:set>
                                      <p:cBhvr>
                                        <p:cTn id="99" dur="1" fill="hold">
                                          <p:stCondLst>
                                            <p:cond delay="0"/>
                                          </p:stCondLst>
                                        </p:cTn>
                                        <p:tgtEl>
                                          <p:spTgt spid="18"/>
                                        </p:tgtEl>
                                        <p:attrNameLst>
                                          <p:attrName>style.visibility</p:attrName>
                                        </p:attrNameLst>
                                      </p:cBhvr>
                                      <p:to>
                                        <p:strVal val="visible"/>
                                      </p:to>
                                    </p:set>
                                    <p:animEffect transition="in" filter="fade">
                                      <p:cBhvr>
                                        <p:cTn id="100" dur="1000"/>
                                        <p:tgtEl>
                                          <p:spTgt spid="18"/>
                                        </p:tgtEl>
                                      </p:cBhvr>
                                    </p:animEffect>
                                  </p:childTnLst>
                                </p:cTn>
                              </p:par>
                            </p:childTnLst>
                          </p:cTn>
                        </p:par>
                        <p:par>
                          <p:cTn id="101" fill="hold">
                            <p:stCondLst>
                              <p:cond delay="1000"/>
                            </p:stCondLst>
                            <p:childTnLst>
                              <p:par>
                                <p:cTn id="102" presetID="10" presetClass="entr" presetSubtype="0" fill="hold" nodeType="afterEffect">
                                  <p:stCondLst>
                                    <p:cond delay="0"/>
                                  </p:stCondLst>
                                  <p:childTnLst>
                                    <p:set>
                                      <p:cBhvr>
                                        <p:cTn id="103" dur="1" fill="hold">
                                          <p:stCondLst>
                                            <p:cond delay="0"/>
                                          </p:stCondLst>
                                        </p:cTn>
                                        <p:tgtEl>
                                          <p:spTgt spid="7"/>
                                        </p:tgtEl>
                                        <p:attrNameLst>
                                          <p:attrName>style.visibility</p:attrName>
                                        </p:attrNameLst>
                                      </p:cBhvr>
                                      <p:to>
                                        <p:strVal val="visible"/>
                                      </p:to>
                                    </p:set>
                                    <p:animEffect transition="in" filter="fade">
                                      <p:cBhvr>
                                        <p:cTn id="104" dur="500"/>
                                        <p:tgtEl>
                                          <p:spTgt spid="7"/>
                                        </p:tgtEl>
                                      </p:cBhvr>
                                    </p:animEffect>
                                  </p:childTnLst>
                                </p:cTn>
                              </p:par>
                            </p:childTnLst>
                          </p:cTn>
                        </p:par>
                        <p:par>
                          <p:cTn id="105" fill="hold">
                            <p:stCondLst>
                              <p:cond delay="1500"/>
                            </p:stCondLst>
                            <p:childTnLst>
                              <p:par>
                                <p:cTn id="106" presetID="6" presetClass="emph" presetSubtype="0" fill="hold" nodeType="afterEffect">
                                  <p:stCondLst>
                                    <p:cond delay="0"/>
                                  </p:stCondLst>
                                  <p:childTnLst>
                                    <p:animScale>
                                      <p:cBhvr>
                                        <p:cTn id="107" dur="2000" fill="hold"/>
                                        <p:tgtEl>
                                          <p:spTgt spid="7"/>
                                        </p:tgtEl>
                                      </p:cBhvr>
                                      <p:by x="50000" y="50000"/>
                                    </p:animScale>
                                  </p:childTnLst>
                                </p:cTn>
                              </p:par>
                              <p:par>
                                <p:cTn id="108" presetID="42" presetClass="path" presetSubtype="0" accel="50000" decel="50000" fill="hold" nodeType="withEffect">
                                  <p:stCondLst>
                                    <p:cond delay="0"/>
                                  </p:stCondLst>
                                  <p:childTnLst>
                                    <p:animMotion origin="layout" path="M -3.54167E-6 -7.40741E-7 L 0.02058 -0.1912 " pathEditMode="relative" rAng="0" ptsTypes="AA">
                                      <p:cBhvr>
                                        <p:cTn id="109" dur="2000" fill="hold"/>
                                        <p:tgtEl>
                                          <p:spTgt spid="7"/>
                                        </p:tgtEl>
                                        <p:attrNameLst>
                                          <p:attrName>ppt_x</p:attrName>
                                          <p:attrName>ppt_y</p:attrName>
                                        </p:attrNameLst>
                                      </p:cBhvr>
                                      <p:rCtr x="1029" y="-9560"/>
                                    </p:animMotion>
                                  </p:childTnLst>
                                </p:cTn>
                              </p:par>
                            </p:childTnLst>
                          </p:cTn>
                        </p:par>
                      </p:childTnLst>
                    </p:cTn>
                  </p:par>
                  <p:par>
                    <p:cTn id="110" fill="hold">
                      <p:stCondLst>
                        <p:cond delay="indefinite"/>
                      </p:stCondLst>
                      <p:childTnLst>
                        <p:par>
                          <p:cTn id="111" fill="hold">
                            <p:stCondLst>
                              <p:cond delay="0"/>
                            </p:stCondLst>
                            <p:childTnLst>
                              <p:par>
                                <p:cTn id="112" presetID="10" presetClass="entr" presetSubtype="0" fill="hold" grpId="0" nodeType="clickEffect">
                                  <p:stCondLst>
                                    <p:cond delay="0"/>
                                  </p:stCondLst>
                                  <p:childTnLst>
                                    <p:set>
                                      <p:cBhvr>
                                        <p:cTn id="113" dur="1" fill="hold">
                                          <p:stCondLst>
                                            <p:cond delay="0"/>
                                          </p:stCondLst>
                                        </p:cTn>
                                        <p:tgtEl>
                                          <p:spTgt spid="20"/>
                                        </p:tgtEl>
                                        <p:attrNameLst>
                                          <p:attrName>style.visibility</p:attrName>
                                        </p:attrNameLst>
                                      </p:cBhvr>
                                      <p:to>
                                        <p:strVal val="visible"/>
                                      </p:to>
                                    </p:set>
                                    <p:animEffect transition="in" filter="fade">
                                      <p:cBhvr>
                                        <p:cTn id="114"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6" grpId="0" animBg="1"/>
      <p:bldP spid="9" grpId="0"/>
      <p:bldP spid="11" grpId="0" animBg="1"/>
      <p:bldP spid="10" grpId="0" animBg="1"/>
      <p:bldP spid="10" grpId="1" animBg="1"/>
      <p:bldP spid="10" grpId="2" animBg="1"/>
      <p:bldP spid="13" grpId="0" animBg="1"/>
      <p:bldP spid="13" grpId="1" animBg="1"/>
      <p:bldP spid="13" grpId="2" animBg="1"/>
      <p:bldP spid="14" grpId="0" animBg="1"/>
      <p:bldP spid="14" grpId="1" animBg="1"/>
      <p:bldP spid="14" grpId="2" animBg="1"/>
      <p:bldP spid="15" grpId="0" animBg="1"/>
      <p:bldP spid="15" grpId="1" animBg="1"/>
      <p:bldP spid="15" grpId="2" animBg="1"/>
      <p:bldP spid="16" grpId="0" animBg="1"/>
      <p:bldP spid="16" grpId="1" animBg="1"/>
      <p:bldP spid="16" grpId="2" animBg="1"/>
      <p:bldP spid="17" grpId="0" animBg="1"/>
      <p:bldP spid="17" grpId="1" animBg="1"/>
      <p:bldP spid="17" grpId="2" animBg="1"/>
      <p:bldP spid="18" grpId="0"/>
      <p:bldP spid="2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ounded Rectangle 23"/>
          <p:cNvSpPr/>
          <p:nvPr/>
        </p:nvSpPr>
        <p:spPr>
          <a:xfrm>
            <a:off x="9893818" y="977654"/>
            <a:ext cx="1371600" cy="1828800"/>
          </a:xfrm>
          <a:prstGeom prst="roundRect">
            <a:avLst/>
          </a:prstGeom>
        </p:spPr>
        <p:style>
          <a:lnRef idx="0">
            <a:schemeClr val="accent5"/>
          </a:lnRef>
          <a:fillRef idx="3">
            <a:schemeClr val="accent5"/>
          </a:fillRef>
          <a:effectRef idx="3">
            <a:schemeClr val="accent5"/>
          </a:effectRef>
          <a:fontRef idx="minor">
            <a:schemeClr val="lt1"/>
          </a:fontRef>
        </p:style>
        <p:txBody>
          <a:bodyPr lIns="0" tIns="457200" rIns="0" bIns="457200" rtlCol="0" anchor="ctr"/>
          <a:lstStyle/>
          <a:p>
            <a:pPr algn="ctr"/>
            <a:r>
              <a:rPr lang="en-US" sz="2200" b="1" dirty="0" smtClean="0">
                <a:solidFill>
                  <a:schemeClr val="bg1"/>
                </a:solidFill>
                <a:latin typeface="Arial Narrow" panose="020B0606020202030204" pitchFamily="34" charset="0"/>
              </a:rPr>
              <a:t>Bundle</a:t>
            </a:r>
          </a:p>
          <a:p>
            <a:pPr algn="ctr"/>
            <a:r>
              <a:rPr lang="en-US" sz="2200" b="1" dirty="0" smtClean="0">
                <a:solidFill>
                  <a:schemeClr val="bg1"/>
                </a:solidFill>
                <a:latin typeface="Arial Narrow" panose="020B0606020202030204" pitchFamily="34" charset="0"/>
              </a:rPr>
              <a:t>Products</a:t>
            </a:r>
          </a:p>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pic>
        <p:nvPicPr>
          <p:cNvPr id="26" name="Picture 25"/>
          <p:cNvPicPr>
            <a:picLocks noChangeAspect="1"/>
          </p:cNvPicPr>
          <p:nvPr/>
        </p:nvPicPr>
        <p:blipFill rotWithShape="1">
          <a:blip r:embed="rId2" cstate="print">
            <a:extLst>
              <a:ext uri="{28A0092B-C50C-407E-A947-70E740481C1C}">
                <a14:useLocalDpi xmlns:a14="http://schemas.microsoft.com/office/drawing/2010/main" val="0"/>
              </a:ext>
            </a:extLst>
          </a:blip>
          <a:srcRect l="15395" r="12731"/>
          <a:stretch/>
        </p:blipFill>
        <p:spPr>
          <a:xfrm>
            <a:off x="9593824" y="3022976"/>
            <a:ext cx="985794" cy="1371600"/>
          </a:xfrm>
          <a:prstGeom prst="rect">
            <a:avLst/>
          </a:prstGeom>
        </p:spPr>
      </p:pic>
      <p:sp>
        <p:nvSpPr>
          <p:cNvPr id="2" name="Title 1"/>
          <p:cNvSpPr>
            <a:spLocks noGrp="1"/>
          </p:cNvSpPr>
          <p:nvPr>
            <p:ph type="title"/>
          </p:nvPr>
        </p:nvSpPr>
        <p:spPr/>
        <p:txBody>
          <a:bodyPr/>
          <a:lstStyle/>
          <a:p>
            <a:r>
              <a:rPr lang="en-US" dirty="0" smtClean="0"/>
              <a:t>Bundle Products</a:t>
            </a:r>
            <a:endParaRPr lang="en-US" dirty="0"/>
          </a:p>
        </p:txBody>
      </p:sp>
      <p:sp>
        <p:nvSpPr>
          <p:cNvPr id="9" name="Content Placeholder 2"/>
          <p:cNvSpPr txBox="1">
            <a:spLocks/>
          </p:cNvSpPr>
          <p:nvPr/>
        </p:nvSpPr>
        <p:spPr>
          <a:xfrm>
            <a:off x="838200" y="1288215"/>
            <a:ext cx="8854440" cy="8731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A bundle product consists primarily of a PDS label file.</a:t>
            </a:r>
            <a:endParaRPr lang="en-US" dirty="0"/>
          </a:p>
        </p:txBody>
      </p:sp>
      <p:sp>
        <p:nvSpPr>
          <p:cNvPr id="10" name="Rounded Rectangle 9"/>
          <p:cNvSpPr>
            <a:spLocks noChangeAspect="1"/>
          </p:cNvSpPr>
          <p:nvPr/>
        </p:nvSpPr>
        <p:spPr>
          <a:xfrm>
            <a:off x="9992623" y="4966413"/>
            <a:ext cx="342900" cy="4572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13" name="Rounded Rectangle 12"/>
          <p:cNvSpPr>
            <a:spLocks noChangeAspect="1"/>
          </p:cNvSpPr>
          <p:nvPr/>
        </p:nvSpPr>
        <p:spPr>
          <a:xfrm>
            <a:off x="10440941" y="4966413"/>
            <a:ext cx="342900" cy="4572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14" name="Rounded Rectangle 13"/>
          <p:cNvSpPr>
            <a:spLocks noChangeAspect="1"/>
          </p:cNvSpPr>
          <p:nvPr/>
        </p:nvSpPr>
        <p:spPr>
          <a:xfrm>
            <a:off x="10889259" y="4966413"/>
            <a:ext cx="342900" cy="4572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15" name="Rounded Rectangle 14"/>
          <p:cNvSpPr>
            <a:spLocks noChangeAspect="1"/>
          </p:cNvSpPr>
          <p:nvPr/>
        </p:nvSpPr>
        <p:spPr>
          <a:xfrm>
            <a:off x="9992623" y="5523665"/>
            <a:ext cx="342900" cy="4572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16" name="Rounded Rectangle 15"/>
          <p:cNvSpPr>
            <a:spLocks noChangeAspect="1"/>
          </p:cNvSpPr>
          <p:nvPr/>
        </p:nvSpPr>
        <p:spPr>
          <a:xfrm>
            <a:off x="10440941" y="5523665"/>
            <a:ext cx="342900" cy="4572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17" name="Rounded Rectangle 16"/>
          <p:cNvSpPr>
            <a:spLocks noChangeAspect="1"/>
          </p:cNvSpPr>
          <p:nvPr/>
        </p:nvSpPr>
        <p:spPr>
          <a:xfrm>
            <a:off x="10889259" y="5523665"/>
            <a:ext cx="342900" cy="4572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18" name="Content Placeholder 2"/>
          <p:cNvSpPr txBox="1">
            <a:spLocks/>
          </p:cNvSpPr>
          <p:nvPr/>
        </p:nvSpPr>
        <p:spPr>
          <a:xfrm>
            <a:off x="838200" y="2161335"/>
            <a:ext cx="8305800" cy="793405"/>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a:t>A</a:t>
            </a:r>
            <a:r>
              <a:rPr lang="en-US" dirty="0" smtClean="0"/>
              <a:t> list of the collection products which are members of the bundle is included directly in the label. </a:t>
            </a:r>
            <a:endParaRPr lang="en-US" dirty="0"/>
          </a:p>
        </p:txBody>
      </p:sp>
      <p:sp>
        <p:nvSpPr>
          <p:cNvPr id="20" name="Content Placeholder 2"/>
          <p:cNvSpPr txBox="1">
            <a:spLocks/>
          </p:cNvSpPr>
          <p:nvPr/>
        </p:nvSpPr>
        <p:spPr>
          <a:xfrm>
            <a:off x="838200" y="2954740"/>
            <a:ext cx="8305800" cy="1106072"/>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smtClean="0"/>
              <a:t>Optionally the bundle label file may also roll-up any metadata contained in the individual member collections (e.g. targets, time ranges, etc.). </a:t>
            </a:r>
            <a:endParaRPr lang="en-US" dirty="0"/>
          </a:p>
        </p:txBody>
      </p:sp>
      <p:pic>
        <p:nvPicPr>
          <p:cNvPr id="25" name="Picture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6359" y="3022976"/>
            <a:ext cx="1371600" cy="1371600"/>
          </a:xfrm>
          <a:prstGeom prst="rect">
            <a:avLst/>
          </a:prstGeom>
        </p:spPr>
      </p:pic>
      <p:sp>
        <p:nvSpPr>
          <p:cNvPr id="28" name="Content Placeholder 2"/>
          <p:cNvSpPr txBox="1">
            <a:spLocks/>
          </p:cNvSpPr>
          <p:nvPr/>
        </p:nvSpPr>
        <p:spPr>
          <a:xfrm>
            <a:off x="838200" y="4060812"/>
            <a:ext cx="8305800" cy="750045"/>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smtClean="0"/>
              <a:t>A bundle product may also include an optional “Readme” text file. </a:t>
            </a:r>
            <a:endParaRPr lang="en-US" dirty="0"/>
          </a:p>
        </p:txBody>
      </p:sp>
      <p:sp>
        <p:nvSpPr>
          <p:cNvPr id="32" name="Content Placeholder 2"/>
          <p:cNvSpPr txBox="1">
            <a:spLocks/>
          </p:cNvSpPr>
          <p:nvPr/>
        </p:nvSpPr>
        <p:spPr>
          <a:xfrm>
            <a:off x="838200" y="4810857"/>
            <a:ext cx="8305800" cy="1414702"/>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a:r>
              <a:rPr lang="en-US" dirty="0" smtClean="0"/>
              <a:t>The Readme file must either be plain ASCII text or UTF-8 format.</a:t>
            </a:r>
          </a:p>
          <a:p>
            <a:pPr lvl="2"/>
            <a:r>
              <a:rPr lang="en-US" dirty="0" smtClean="0"/>
              <a:t>It should include an overview of bundle content and organization.</a:t>
            </a:r>
          </a:p>
          <a:p>
            <a:pPr lvl="2"/>
            <a:endParaRPr lang="en-US" dirty="0"/>
          </a:p>
        </p:txBody>
      </p:sp>
    </p:spTree>
    <p:extLst>
      <p:ext uri="{BB962C8B-B14F-4D97-AF65-F5344CB8AC3E}">
        <p14:creationId xmlns:p14="http://schemas.microsoft.com/office/powerpoint/2010/main" val="2054827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1000"/>
                                        <p:tgtEl>
                                          <p:spTgt spid="18"/>
                                        </p:tgtEl>
                                      </p:cBhvr>
                                    </p:animEffect>
                                  </p:childTnLst>
                                </p:cTn>
                              </p:par>
                            </p:childTnLst>
                          </p:cTn>
                        </p:par>
                        <p:par>
                          <p:cTn id="16" fill="hold">
                            <p:stCondLst>
                              <p:cond delay="1000"/>
                            </p:stCondLst>
                            <p:childTnLst>
                              <p:par>
                                <p:cTn id="17" presetID="42" presetClass="path" presetSubtype="0" accel="50000" decel="50000" fill="hold" grpId="0" nodeType="afterEffect">
                                  <p:stCondLst>
                                    <p:cond delay="0"/>
                                  </p:stCondLst>
                                  <p:childTnLst>
                                    <p:animMotion origin="layout" path="M -3.95833E-6 2.59259E-6 L -0.00651 -0.21667 " pathEditMode="relative" rAng="0" ptsTypes="AA">
                                      <p:cBhvr>
                                        <p:cTn id="18" dur="250" fill="hold"/>
                                        <p:tgtEl>
                                          <p:spTgt spid="10"/>
                                        </p:tgtEl>
                                        <p:attrNameLst>
                                          <p:attrName>ppt_x</p:attrName>
                                          <p:attrName>ppt_y</p:attrName>
                                        </p:attrNameLst>
                                      </p:cBhvr>
                                      <p:rCtr x="26" y="-11134"/>
                                    </p:animMotion>
                                  </p:childTnLst>
                                </p:cTn>
                              </p:par>
                              <p:par>
                                <p:cTn id="19" presetID="53" presetClass="exit" presetSubtype="32" fill="hold" grpId="1" nodeType="withEffect">
                                  <p:stCondLst>
                                    <p:cond delay="100"/>
                                  </p:stCondLst>
                                  <p:childTnLst>
                                    <p:anim calcmode="lin" valueType="num">
                                      <p:cBhvr>
                                        <p:cTn id="20" dur="250"/>
                                        <p:tgtEl>
                                          <p:spTgt spid="10"/>
                                        </p:tgtEl>
                                        <p:attrNameLst>
                                          <p:attrName>ppt_w</p:attrName>
                                        </p:attrNameLst>
                                      </p:cBhvr>
                                      <p:tavLst>
                                        <p:tav tm="0">
                                          <p:val>
                                            <p:strVal val="ppt_w"/>
                                          </p:val>
                                        </p:tav>
                                        <p:tav tm="100000">
                                          <p:val>
                                            <p:fltVal val="0"/>
                                          </p:val>
                                        </p:tav>
                                      </p:tavLst>
                                    </p:anim>
                                    <p:anim calcmode="lin" valueType="num">
                                      <p:cBhvr>
                                        <p:cTn id="21" dur="250"/>
                                        <p:tgtEl>
                                          <p:spTgt spid="10"/>
                                        </p:tgtEl>
                                        <p:attrNameLst>
                                          <p:attrName>ppt_h</p:attrName>
                                        </p:attrNameLst>
                                      </p:cBhvr>
                                      <p:tavLst>
                                        <p:tav tm="0">
                                          <p:val>
                                            <p:strVal val="ppt_h"/>
                                          </p:val>
                                        </p:tav>
                                        <p:tav tm="100000">
                                          <p:val>
                                            <p:fltVal val="0"/>
                                          </p:val>
                                        </p:tav>
                                      </p:tavLst>
                                    </p:anim>
                                    <p:animEffect transition="out" filter="fade">
                                      <p:cBhvr>
                                        <p:cTn id="22" dur="250"/>
                                        <p:tgtEl>
                                          <p:spTgt spid="10"/>
                                        </p:tgtEl>
                                      </p:cBhvr>
                                    </p:animEffect>
                                    <p:set>
                                      <p:cBhvr>
                                        <p:cTn id="23" dur="1" fill="hold">
                                          <p:stCondLst>
                                            <p:cond delay="249"/>
                                          </p:stCondLst>
                                        </p:cTn>
                                        <p:tgtEl>
                                          <p:spTgt spid="10"/>
                                        </p:tgtEl>
                                        <p:attrNameLst>
                                          <p:attrName>style.visibility</p:attrName>
                                        </p:attrNameLst>
                                      </p:cBhvr>
                                      <p:to>
                                        <p:strVal val="hidden"/>
                                      </p:to>
                                    </p:set>
                                  </p:childTnLst>
                                </p:cTn>
                              </p:par>
                            </p:childTnLst>
                          </p:cTn>
                        </p:par>
                        <p:par>
                          <p:cTn id="24" fill="hold">
                            <p:stCondLst>
                              <p:cond delay="1350"/>
                            </p:stCondLst>
                            <p:childTnLst>
                              <p:par>
                                <p:cTn id="25" presetID="42" presetClass="path" presetSubtype="0" accel="50000" decel="50000" fill="hold" grpId="0" nodeType="afterEffect">
                                  <p:stCondLst>
                                    <p:cond delay="0"/>
                                  </p:stCondLst>
                                  <p:childTnLst>
                                    <p:animMotion origin="layout" path="M -2.70833E-6 2.59259E-6 L -0.04323 -0.21667 " pathEditMode="relative" rAng="0" ptsTypes="AA">
                                      <p:cBhvr>
                                        <p:cTn id="26" dur="250" fill="hold"/>
                                        <p:tgtEl>
                                          <p:spTgt spid="13"/>
                                        </p:tgtEl>
                                        <p:attrNameLst>
                                          <p:attrName>ppt_x</p:attrName>
                                          <p:attrName>ppt_y</p:attrName>
                                        </p:attrNameLst>
                                      </p:cBhvr>
                                      <p:rCtr x="-2539" y="-11134"/>
                                    </p:animMotion>
                                  </p:childTnLst>
                                </p:cTn>
                              </p:par>
                              <p:par>
                                <p:cTn id="27" presetID="53" presetClass="exit" presetSubtype="32" fill="hold" grpId="1" nodeType="withEffect">
                                  <p:stCondLst>
                                    <p:cond delay="100"/>
                                  </p:stCondLst>
                                  <p:childTnLst>
                                    <p:anim calcmode="lin" valueType="num">
                                      <p:cBhvr>
                                        <p:cTn id="28" dur="250"/>
                                        <p:tgtEl>
                                          <p:spTgt spid="13"/>
                                        </p:tgtEl>
                                        <p:attrNameLst>
                                          <p:attrName>ppt_w</p:attrName>
                                        </p:attrNameLst>
                                      </p:cBhvr>
                                      <p:tavLst>
                                        <p:tav tm="0">
                                          <p:val>
                                            <p:strVal val="ppt_w"/>
                                          </p:val>
                                        </p:tav>
                                        <p:tav tm="100000">
                                          <p:val>
                                            <p:fltVal val="0"/>
                                          </p:val>
                                        </p:tav>
                                      </p:tavLst>
                                    </p:anim>
                                    <p:anim calcmode="lin" valueType="num">
                                      <p:cBhvr>
                                        <p:cTn id="29" dur="250"/>
                                        <p:tgtEl>
                                          <p:spTgt spid="13"/>
                                        </p:tgtEl>
                                        <p:attrNameLst>
                                          <p:attrName>ppt_h</p:attrName>
                                        </p:attrNameLst>
                                      </p:cBhvr>
                                      <p:tavLst>
                                        <p:tav tm="0">
                                          <p:val>
                                            <p:strVal val="ppt_h"/>
                                          </p:val>
                                        </p:tav>
                                        <p:tav tm="100000">
                                          <p:val>
                                            <p:fltVal val="0"/>
                                          </p:val>
                                        </p:tav>
                                      </p:tavLst>
                                    </p:anim>
                                    <p:animEffect transition="out" filter="fade">
                                      <p:cBhvr>
                                        <p:cTn id="30" dur="250"/>
                                        <p:tgtEl>
                                          <p:spTgt spid="13"/>
                                        </p:tgtEl>
                                      </p:cBhvr>
                                    </p:animEffect>
                                    <p:set>
                                      <p:cBhvr>
                                        <p:cTn id="31" dur="1" fill="hold">
                                          <p:stCondLst>
                                            <p:cond delay="249"/>
                                          </p:stCondLst>
                                        </p:cTn>
                                        <p:tgtEl>
                                          <p:spTgt spid="13"/>
                                        </p:tgtEl>
                                        <p:attrNameLst>
                                          <p:attrName>style.visibility</p:attrName>
                                        </p:attrNameLst>
                                      </p:cBhvr>
                                      <p:to>
                                        <p:strVal val="hidden"/>
                                      </p:to>
                                    </p:set>
                                  </p:childTnLst>
                                </p:cTn>
                              </p:par>
                            </p:childTnLst>
                          </p:cTn>
                        </p:par>
                        <p:par>
                          <p:cTn id="32" fill="hold">
                            <p:stCondLst>
                              <p:cond delay="1700"/>
                            </p:stCondLst>
                            <p:childTnLst>
                              <p:par>
                                <p:cTn id="33" presetID="42" presetClass="path" presetSubtype="0" accel="50000" decel="50000" fill="hold" grpId="0" nodeType="afterEffect">
                                  <p:stCondLst>
                                    <p:cond delay="0"/>
                                  </p:stCondLst>
                                  <p:childTnLst>
                                    <p:animMotion origin="layout" path="M -1.45833E-6 2.59259E-6 L -0.07995 -0.21667 " pathEditMode="relative" rAng="0" ptsTypes="AA">
                                      <p:cBhvr>
                                        <p:cTn id="34" dur="250" fill="hold"/>
                                        <p:tgtEl>
                                          <p:spTgt spid="14"/>
                                        </p:tgtEl>
                                        <p:attrNameLst>
                                          <p:attrName>ppt_x</p:attrName>
                                          <p:attrName>ppt_y</p:attrName>
                                        </p:attrNameLst>
                                      </p:cBhvr>
                                      <p:rCtr x="-4375" y="-11134"/>
                                    </p:animMotion>
                                  </p:childTnLst>
                                </p:cTn>
                              </p:par>
                              <p:par>
                                <p:cTn id="35" presetID="53" presetClass="exit" presetSubtype="32" fill="hold" grpId="1" nodeType="withEffect">
                                  <p:stCondLst>
                                    <p:cond delay="100"/>
                                  </p:stCondLst>
                                  <p:childTnLst>
                                    <p:anim calcmode="lin" valueType="num">
                                      <p:cBhvr>
                                        <p:cTn id="36" dur="250"/>
                                        <p:tgtEl>
                                          <p:spTgt spid="14"/>
                                        </p:tgtEl>
                                        <p:attrNameLst>
                                          <p:attrName>ppt_w</p:attrName>
                                        </p:attrNameLst>
                                      </p:cBhvr>
                                      <p:tavLst>
                                        <p:tav tm="0">
                                          <p:val>
                                            <p:strVal val="ppt_w"/>
                                          </p:val>
                                        </p:tav>
                                        <p:tav tm="100000">
                                          <p:val>
                                            <p:fltVal val="0"/>
                                          </p:val>
                                        </p:tav>
                                      </p:tavLst>
                                    </p:anim>
                                    <p:anim calcmode="lin" valueType="num">
                                      <p:cBhvr>
                                        <p:cTn id="37" dur="250"/>
                                        <p:tgtEl>
                                          <p:spTgt spid="14"/>
                                        </p:tgtEl>
                                        <p:attrNameLst>
                                          <p:attrName>ppt_h</p:attrName>
                                        </p:attrNameLst>
                                      </p:cBhvr>
                                      <p:tavLst>
                                        <p:tav tm="0">
                                          <p:val>
                                            <p:strVal val="ppt_h"/>
                                          </p:val>
                                        </p:tav>
                                        <p:tav tm="100000">
                                          <p:val>
                                            <p:fltVal val="0"/>
                                          </p:val>
                                        </p:tav>
                                      </p:tavLst>
                                    </p:anim>
                                    <p:animEffect transition="out" filter="fade">
                                      <p:cBhvr>
                                        <p:cTn id="38" dur="250"/>
                                        <p:tgtEl>
                                          <p:spTgt spid="14"/>
                                        </p:tgtEl>
                                      </p:cBhvr>
                                    </p:animEffect>
                                    <p:set>
                                      <p:cBhvr>
                                        <p:cTn id="39" dur="1" fill="hold">
                                          <p:stCondLst>
                                            <p:cond delay="249"/>
                                          </p:stCondLst>
                                        </p:cTn>
                                        <p:tgtEl>
                                          <p:spTgt spid="14"/>
                                        </p:tgtEl>
                                        <p:attrNameLst>
                                          <p:attrName>style.visibility</p:attrName>
                                        </p:attrNameLst>
                                      </p:cBhvr>
                                      <p:to>
                                        <p:strVal val="hidden"/>
                                      </p:to>
                                    </p:set>
                                  </p:childTnLst>
                                </p:cTn>
                              </p:par>
                            </p:childTnLst>
                          </p:cTn>
                        </p:par>
                        <p:par>
                          <p:cTn id="40" fill="hold">
                            <p:stCondLst>
                              <p:cond delay="2050"/>
                            </p:stCondLst>
                            <p:childTnLst>
                              <p:par>
                                <p:cTn id="41" presetID="42" presetClass="path" presetSubtype="0" accel="50000" decel="50000" fill="hold" grpId="0" nodeType="afterEffect">
                                  <p:stCondLst>
                                    <p:cond delay="0"/>
                                  </p:stCondLst>
                                  <p:childTnLst>
                                    <p:animMotion origin="layout" path="M -3.95833E-6 2.59259E-6 L -0.00651 -0.29792 " pathEditMode="relative" rAng="0" ptsTypes="AA">
                                      <p:cBhvr>
                                        <p:cTn id="42" dur="250" fill="hold"/>
                                        <p:tgtEl>
                                          <p:spTgt spid="15"/>
                                        </p:tgtEl>
                                        <p:attrNameLst>
                                          <p:attrName>ppt_x</p:attrName>
                                          <p:attrName>ppt_y</p:attrName>
                                        </p:attrNameLst>
                                      </p:cBhvr>
                                      <p:rCtr x="-130" y="-15185"/>
                                    </p:animMotion>
                                  </p:childTnLst>
                                </p:cTn>
                              </p:par>
                              <p:par>
                                <p:cTn id="43" presetID="53" presetClass="exit" presetSubtype="32" fill="hold" grpId="1" nodeType="withEffect">
                                  <p:stCondLst>
                                    <p:cond delay="100"/>
                                  </p:stCondLst>
                                  <p:childTnLst>
                                    <p:anim calcmode="lin" valueType="num">
                                      <p:cBhvr>
                                        <p:cTn id="44" dur="250"/>
                                        <p:tgtEl>
                                          <p:spTgt spid="15"/>
                                        </p:tgtEl>
                                        <p:attrNameLst>
                                          <p:attrName>ppt_w</p:attrName>
                                        </p:attrNameLst>
                                      </p:cBhvr>
                                      <p:tavLst>
                                        <p:tav tm="0">
                                          <p:val>
                                            <p:strVal val="ppt_w"/>
                                          </p:val>
                                        </p:tav>
                                        <p:tav tm="100000">
                                          <p:val>
                                            <p:fltVal val="0"/>
                                          </p:val>
                                        </p:tav>
                                      </p:tavLst>
                                    </p:anim>
                                    <p:anim calcmode="lin" valueType="num">
                                      <p:cBhvr>
                                        <p:cTn id="45" dur="250"/>
                                        <p:tgtEl>
                                          <p:spTgt spid="15"/>
                                        </p:tgtEl>
                                        <p:attrNameLst>
                                          <p:attrName>ppt_h</p:attrName>
                                        </p:attrNameLst>
                                      </p:cBhvr>
                                      <p:tavLst>
                                        <p:tav tm="0">
                                          <p:val>
                                            <p:strVal val="ppt_h"/>
                                          </p:val>
                                        </p:tav>
                                        <p:tav tm="100000">
                                          <p:val>
                                            <p:fltVal val="0"/>
                                          </p:val>
                                        </p:tav>
                                      </p:tavLst>
                                    </p:anim>
                                    <p:animEffect transition="out" filter="fade">
                                      <p:cBhvr>
                                        <p:cTn id="46" dur="250"/>
                                        <p:tgtEl>
                                          <p:spTgt spid="15"/>
                                        </p:tgtEl>
                                      </p:cBhvr>
                                    </p:animEffect>
                                    <p:set>
                                      <p:cBhvr>
                                        <p:cTn id="47" dur="1" fill="hold">
                                          <p:stCondLst>
                                            <p:cond delay="249"/>
                                          </p:stCondLst>
                                        </p:cTn>
                                        <p:tgtEl>
                                          <p:spTgt spid="15"/>
                                        </p:tgtEl>
                                        <p:attrNameLst>
                                          <p:attrName>style.visibility</p:attrName>
                                        </p:attrNameLst>
                                      </p:cBhvr>
                                      <p:to>
                                        <p:strVal val="hidden"/>
                                      </p:to>
                                    </p:set>
                                  </p:childTnLst>
                                </p:cTn>
                              </p:par>
                            </p:childTnLst>
                          </p:cTn>
                        </p:par>
                        <p:par>
                          <p:cTn id="48" fill="hold">
                            <p:stCondLst>
                              <p:cond delay="2400"/>
                            </p:stCondLst>
                            <p:childTnLst>
                              <p:par>
                                <p:cTn id="49" presetID="42" presetClass="path" presetSubtype="0" accel="50000" decel="50000" fill="hold" grpId="0" nodeType="afterEffect">
                                  <p:stCondLst>
                                    <p:cond delay="0"/>
                                  </p:stCondLst>
                                  <p:childTnLst>
                                    <p:animMotion origin="layout" path="M -2.70833E-6 2.59259E-6 L -0.04323 -0.29792 " pathEditMode="relative" rAng="0" ptsTypes="AA">
                                      <p:cBhvr>
                                        <p:cTn id="50" dur="250" fill="hold"/>
                                        <p:tgtEl>
                                          <p:spTgt spid="16"/>
                                        </p:tgtEl>
                                        <p:attrNameLst>
                                          <p:attrName>ppt_x</p:attrName>
                                          <p:attrName>ppt_y</p:attrName>
                                        </p:attrNameLst>
                                      </p:cBhvr>
                                      <p:rCtr x="-2539" y="-15185"/>
                                    </p:animMotion>
                                  </p:childTnLst>
                                </p:cTn>
                              </p:par>
                              <p:par>
                                <p:cTn id="51" presetID="53" presetClass="exit" presetSubtype="32" fill="hold" grpId="1" nodeType="withEffect">
                                  <p:stCondLst>
                                    <p:cond delay="100"/>
                                  </p:stCondLst>
                                  <p:childTnLst>
                                    <p:anim calcmode="lin" valueType="num">
                                      <p:cBhvr>
                                        <p:cTn id="52" dur="250"/>
                                        <p:tgtEl>
                                          <p:spTgt spid="16"/>
                                        </p:tgtEl>
                                        <p:attrNameLst>
                                          <p:attrName>ppt_w</p:attrName>
                                        </p:attrNameLst>
                                      </p:cBhvr>
                                      <p:tavLst>
                                        <p:tav tm="0">
                                          <p:val>
                                            <p:strVal val="ppt_w"/>
                                          </p:val>
                                        </p:tav>
                                        <p:tav tm="100000">
                                          <p:val>
                                            <p:fltVal val="0"/>
                                          </p:val>
                                        </p:tav>
                                      </p:tavLst>
                                    </p:anim>
                                    <p:anim calcmode="lin" valueType="num">
                                      <p:cBhvr>
                                        <p:cTn id="53" dur="250"/>
                                        <p:tgtEl>
                                          <p:spTgt spid="16"/>
                                        </p:tgtEl>
                                        <p:attrNameLst>
                                          <p:attrName>ppt_h</p:attrName>
                                        </p:attrNameLst>
                                      </p:cBhvr>
                                      <p:tavLst>
                                        <p:tav tm="0">
                                          <p:val>
                                            <p:strVal val="ppt_h"/>
                                          </p:val>
                                        </p:tav>
                                        <p:tav tm="100000">
                                          <p:val>
                                            <p:fltVal val="0"/>
                                          </p:val>
                                        </p:tav>
                                      </p:tavLst>
                                    </p:anim>
                                    <p:animEffect transition="out" filter="fade">
                                      <p:cBhvr>
                                        <p:cTn id="54" dur="250"/>
                                        <p:tgtEl>
                                          <p:spTgt spid="16"/>
                                        </p:tgtEl>
                                      </p:cBhvr>
                                    </p:animEffect>
                                    <p:set>
                                      <p:cBhvr>
                                        <p:cTn id="55" dur="1" fill="hold">
                                          <p:stCondLst>
                                            <p:cond delay="249"/>
                                          </p:stCondLst>
                                        </p:cTn>
                                        <p:tgtEl>
                                          <p:spTgt spid="16"/>
                                        </p:tgtEl>
                                        <p:attrNameLst>
                                          <p:attrName>style.visibility</p:attrName>
                                        </p:attrNameLst>
                                      </p:cBhvr>
                                      <p:to>
                                        <p:strVal val="hidden"/>
                                      </p:to>
                                    </p:set>
                                  </p:childTnLst>
                                </p:cTn>
                              </p:par>
                            </p:childTnLst>
                          </p:cTn>
                        </p:par>
                        <p:par>
                          <p:cTn id="56" fill="hold">
                            <p:stCondLst>
                              <p:cond delay="2750"/>
                            </p:stCondLst>
                            <p:childTnLst>
                              <p:par>
                                <p:cTn id="57" presetID="42" presetClass="path" presetSubtype="0" accel="50000" decel="50000" fill="hold" grpId="0" nodeType="afterEffect">
                                  <p:stCondLst>
                                    <p:cond delay="0"/>
                                  </p:stCondLst>
                                  <p:childTnLst>
                                    <p:animMotion origin="layout" path="M -1.45833E-6 2.59259E-6 L -0.07994 -0.29792 " pathEditMode="relative" rAng="0" ptsTypes="AA">
                                      <p:cBhvr>
                                        <p:cTn id="58" dur="250" fill="hold"/>
                                        <p:tgtEl>
                                          <p:spTgt spid="17"/>
                                        </p:tgtEl>
                                        <p:attrNameLst>
                                          <p:attrName>ppt_x</p:attrName>
                                          <p:attrName>ppt_y</p:attrName>
                                        </p:attrNameLst>
                                      </p:cBhvr>
                                      <p:rCtr x="-2969" y="-15185"/>
                                    </p:animMotion>
                                  </p:childTnLst>
                                </p:cTn>
                              </p:par>
                              <p:par>
                                <p:cTn id="59" presetID="53" presetClass="exit" presetSubtype="32" fill="hold" grpId="1" nodeType="withEffect">
                                  <p:stCondLst>
                                    <p:cond delay="100"/>
                                  </p:stCondLst>
                                  <p:childTnLst>
                                    <p:anim calcmode="lin" valueType="num">
                                      <p:cBhvr>
                                        <p:cTn id="60" dur="250"/>
                                        <p:tgtEl>
                                          <p:spTgt spid="17"/>
                                        </p:tgtEl>
                                        <p:attrNameLst>
                                          <p:attrName>ppt_w</p:attrName>
                                        </p:attrNameLst>
                                      </p:cBhvr>
                                      <p:tavLst>
                                        <p:tav tm="0">
                                          <p:val>
                                            <p:strVal val="ppt_w"/>
                                          </p:val>
                                        </p:tav>
                                        <p:tav tm="100000">
                                          <p:val>
                                            <p:fltVal val="0"/>
                                          </p:val>
                                        </p:tav>
                                      </p:tavLst>
                                    </p:anim>
                                    <p:anim calcmode="lin" valueType="num">
                                      <p:cBhvr>
                                        <p:cTn id="61" dur="250"/>
                                        <p:tgtEl>
                                          <p:spTgt spid="17"/>
                                        </p:tgtEl>
                                        <p:attrNameLst>
                                          <p:attrName>ppt_h</p:attrName>
                                        </p:attrNameLst>
                                      </p:cBhvr>
                                      <p:tavLst>
                                        <p:tav tm="0">
                                          <p:val>
                                            <p:strVal val="ppt_h"/>
                                          </p:val>
                                        </p:tav>
                                        <p:tav tm="100000">
                                          <p:val>
                                            <p:fltVal val="0"/>
                                          </p:val>
                                        </p:tav>
                                      </p:tavLst>
                                    </p:anim>
                                    <p:animEffect transition="out" filter="fade">
                                      <p:cBhvr>
                                        <p:cTn id="62" dur="250"/>
                                        <p:tgtEl>
                                          <p:spTgt spid="17"/>
                                        </p:tgtEl>
                                      </p:cBhvr>
                                    </p:animEffect>
                                    <p:set>
                                      <p:cBhvr>
                                        <p:cTn id="63" dur="1" fill="hold">
                                          <p:stCondLst>
                                            <p:cond delay="249"/>
                                          </p:stCondLst>
                                        </p:cTn>
                                        <p:tgtEl>
                                          <p:spTgt spid="17"/>
                                        </p:tgtEl>
                                        <p:attrNameLst>
                                          <p:attrName>style.visibility</p:attrName>
                                        </p:attrNameLst>
                                      </p:cBhvr>
                                      <p:to>
                                        <p:strVal val="hidden"/>
                                      </p:to>
                                    </p:se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20"/>
                                        </p:tgtEl>
                                        <p:attrNameLst>
                                          <p:attrName>style.visibility</p:attrName>
                                        </p:attrNameLst>
                                      </p:cBhvr>
                                      <p:to>
                                        <p:strVal val="visible"/>
                                      </p:to>
                                    </p:set>
                                    <p:animEffect transition="in" filter="fade">
                                      <p:cBhvr>
                                        <p:cTn id="68" dur="1000"/>
                                        <p:tgtEl>
                                          <p:spTgt spid="20"/>
                                        </p:tgtEl>
                                      </p:cBhvr>
                                    </p:animEffect>
                                  </p:childTnLst>
                                </p:cTn>
                              </p:par>
                            </p:childTnLst>
                          </p:cTn>
                        </p:par>
                        <p:par>
                          <p:cTn id="69" fill="hold">
                            <p:stCondLst>
                              <p:cond delay="1000"/>
                            </p:stCondLst>
                            <p:childTnLst>
                              <p:par>
                                <p:cTn id="70" presetID="6" presetClass="emph" presetSubtype="0" fill="hold" nodeType="afterEffect">
                                  <p:stCondLst>
                                    <p:cond delay="0"/>
                                  </p:stCondLst>
                                  <p:childTnLst>
                                    <p:animScale>
                                      <p:cBhvr>
                                        <p:cTn id="71" dur="2000" fill="hold"/>
                                        <p:tgtEl>
                                          <p:spTgt spid="26"/>
                                        </p:tgtEl>
                                      </p:cBhvr>
                                      <p:by x="50000" y="50000"/>
                                    </p:animScale>
                                  </p:childTnLst>
                                </p:cTn>
                              </p:par>
                              <p:par>
                                <p:cTn id="72" presetID="42" presetClass="path" presetSubtype="0" accel="50000" decel="50000" fill="hold" nodeType="withEffect">
                                  <p:stCondLst>
                                    <p:cond delay="0"/>
                                  </p:stCondLst>
                                  <p:childTnLst>
                                    <p:animMotion origin="layout" path="M -3.54167E-6 -7.40741E-7 L 0.02058 -0.22569 " pathEditMode="relative" rAng="0" ptsTypes="AA">
                                      <p:cBhvr>
                                        <p:cTn id="73" dur="2000" fill="hold"/>
                                        <p:tgtEl>
                                          <p:spTgt spid="26"/>
                                        </p:tgtEl>
                                        <p:attrNameLst>
                                          <p:attrName>ppt_x</p:attrName>
                                          <p:attrName>ppt_y</p:attrName>
                                        </p:attrNameLst>
                                      </p:cBhvr>
                                      <p:rCtr x="1029" y="-11296"/>
                                    </p:animMotion>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28"/>
                                        </p:tgtEl>
                                        <p:attrNameLst>
                                          <p:attrName>style.visibility</p:attrName>
                                        </p:attrNameLst>
                                      </p:cBhvr>
                                      <p:to>
                                        <p:strVal val="visible"/>
                                      </p:to>
                                    </p:set>
                                    <p:animEffect transition="in" filter="fade">
                                      <p:cBhvr>
                                        <p:cTn id="78" dur="1000"/>
                                        <p:tgtEl>
                                          <p:spTgt spid="28"/>
                                        </p:tgtEl>
                                      </p:cBhvr>
                                    </p:animEffect>
                                  </p:childTnLst>
                                </p:cTn>
                              </p:par>
                            </p:childTnLst>
                          </p:cTn>
                        </p:par>
                        <p:par>
                          <p:cTn id="79" fill="hold">
                            <p:stCondLst>
                              <p:cond delay="1000"/>
                            </p:stCondLst>
                            <p:childTnLst>
                              <p:par>
                                <p:cTn id="80" presetID="10" presetClass="entr" presetSubtype="0" fill="hold" nodeType="afterEffect">
                                  <p:stCondLst>
                                    <p:cond delay="0"/>
                                  </p:stCondLst>
                                  <p:childTnLst>
                                    <p:set>
                                      <p:cBhvr>
                                        <p:cTn id="81" dur="1" fill="hold">
                                          <p:stCondLst>
                                            <p:cond delay="0"/>
                                          </p:stCondLst>
                                        </p:cTn>
                                        <p:tgtEl>
                                          <p:spTgt spid="25"/>
                                        </p:tgtEl>
                                        <p:attrNameLst>
                                          <p:attrName>style.visibility</p:attrName>
                                        </p:attrNameLst>
                                      </p:cBhvr>
                                      <p:to>
                                        <p:strVal val="visible"/>
                                      </p:to>
                                    </p:set>
                                    <p:animEffect transition="in" filter="fade">
                                      <p:cBhvr>
                                        <p:cTn id="82" dur="500"/>
                                        <p:tgtEl>
                                          <p:spTgt spid="25"/>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32"/>
                                        </p:tgtEl>
                                        <p:attrNameLst>
                                          <p:attrName>style.visibility</p:attrName>
                                        </p:attrNameLst>
                                      </p:cBhvr>
                                      <p:to>
                                        <p:strVal val="visible"/>
                                      </p:to>
                                    </p:set>
                                    <p:animEffect transition="in" filter="fade">
                                      <p:cBhvr>
                                        <p:cTn id="87" dur="1000"/>
                                        <p:tgtEl>
                                          <p:spTgt spid="32"/>
                                        </p:tgtEl>
                                      </p:cBhvr>
                                    </p:animEffect>
                                  </p:childTnLst>
                                </p:cTn>
                              </p:par>
                            </p:childTnLst>
                          </p:cTn>
                        </p:par>
                        <p:par>
                          <p:cTn id="88" fill="hold">
                            <p:stCondLst>
                              <p:cond delay="1000"/>
                            </p:stCondLst>
                            <p:childTnLst>
                              <p:par>
                                <p:cTn id="89" presetID="6" presetClass="emph" presetSubtype="0" fill="hold" nodeType="afterEffect">
                                  <p:stCondLst>
                                    <p:cond delay="0"/>
                                  </p:stCondLst>
                                  <p:childTnLst>
                                    <p:animScale>
                                      <p:cBhvr>
                                        <p:cTn id="90" dur="2000" fill="hold"/>
                                        <p:tgtEl>
                                          <p:spTgt spid="25"/>
                                        </p:tgtEl>
                                      </p:cBhvr>
                                      <p:by x="50000" y="50000"/>
                                    </p:animScale>
                                  </p:childTnLst>
                                </p:cTn>
                              </p:par>
                              <p:par>
                                <p:cTn id="91" presetID="42" presetClass="path" presetSubtype="0" accel="50000" decel="50000" fill="hold" nodeType="withEffect">
                                  <p:stCondLst>
                                    <p:cond delay="0"/>
                                  </p:stCondLst>
                                  <p:childTnLst>
                                    <p:animMotion origin="layout" path="M -3.95833E-6 -7.40741E-7 L -0.02812 -0.22569 " pathEditMode="relative" rAng="0" ptsTypes="AA">
                                      <p:cBhvr>
                                        <p:cTn id="92" dur="2000" fill="hold"/>
                                        <p:tgtEl>
                                          <p:spTgt spid="25"/>
                                        </p:tgtEl>
                                        <p:attrNameLst>
                                          <p:attrName>ppt_x</p:attrName>
                                          <p:attrName>ppt_y</p:attrName>
                                        </p:attrNameLst>
                                      </p:cBhvr>
                                      <p:rCtr x="-1406" y="-1129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10"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P spid="18" grpId="0"/>
      <p:bldP spid="20" grpId="0"/>
      <p:bldP spid="28" grpId="0"/>
      <p:bldP spid="3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Logical Identifiers (LIDs)</a:t>
            </a:r>
            <a:endParaRPr lang="en-US" dirty="0"/>
          </a:p>
        </p:txBody>
      </p:sp>
      <p:sp>
        <p:nvSpPr>
          <p:cNvPr id="7" name="Content Placeholder 2"/>
          <p:cNvSpPr txBox="1">
            <a:spLocks/>
          </p:cNvSpPr>
          <p:nvPr/>
        </p:nvSpPr>
        <p:spPr>
          <a:xfrm>
            <a:off x="838200" y="2909360"/>
            <a:ext cx="10515600" cy="70245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3600" b="1" dirty="0"/>
              <a:t>	</a:t>
            </a:r>
            <a:r>
              <a:rPr lang="en-US" sz="3600" b="1" dirty="0" err="1" smtClean="0"/>
              <a:t>urn:nasa:pds:</a:t>
            </a:r>
            <a:r>
              <a:rPr lang="en-US" sz="3600" b="1" i="1" dirty="0" err="1" smtClean="0"/>
              <a:t>bundle</a:t>
            </a:r>
            <a:r>
              <a:rPr lang="en-US" sz="3600" b="1" dirty="0" err="1" smtClean="0"/>
              <a:t>:</a:t>
            </a:r>
            <a:r>
              <a:rPr lang="en-US" sz="3600" b="1" i="1" dirty="0" err="1" smtClean="0"/>
              <a:t>collection</a:t>
            </a:r>
            <a:r>
              <a:rPr lang="en-US" sz="3600" b="1" dirty="0" err="1" smtClean="0"/>
              <a:t>:</a:t>
            </a:r>
            <a:r>
              <a:rPr lang="en-US" sz="3600" b="1" i="1" dirty="0" err="1" smtClean="0"/>
              <a:t>product</a:t>
            </a:r>
            <a:endParaRPr lang="en-US" sz="3600" b="1" i="1" dirty="0" smtClean="0"/>
          </a:p>
        </p:txBody>
      </p:sp>
      <p:sp>
        <p:nvSpPr>
          <p:cNvPr id="8" name="Content Placeholder 2"/>
          <p:cNvSpPr txBox="1">
            <a:spLocks/>
          </p:cNvSpPr>
          <p:nvPr/>
        </p:nvSpPr>
        <p:spPr>
          <a:xfrm>
            <a:off x="838200" y="3611811"/>
            <a:ext cx="10515600" cy="2597697"/>
          </a:xfrm>
          <a:prstGeom prst="rect">
            <a:avLst/>
          </a:prstGeom>
        </p:spPr>
        <p:txBody>
          <a:bodyPr vert="horz" lIns="91440" tIns="45720" rIns="91440" bIns="45720" numCol="2"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smtClean="0"/>
              <a:t>Maximum length: 255 characters.</a:t>
            </a:r>
          </a:p>
          <a:p>
            <a:r>
              <a:rPr lang="en-US" sz="2400" dirty="0" smtClean="0"/>
              <a:t>Segments are delimited by colons.</a:t>
            </a:r>
          </a:p>
          <a:p>
            <a:r>
              <a:rPr lang="en-US" sz="2400" dirty="0" smtClean="0"/>
              <a:t>Allowed characters: </a:t>
            </a:r>
            <a:r>
              <a:rPr lang="en-US" sz="2400" b="1" dirty="0" smtClean="0"/>
              <a:t>lower case </a:t>
            </a:r>
            <a:r>
              <a:rPr lang="en-US" sz="2400" dirty="0" smtClean="0"/>
              <a:t>letters, digits, dash, period, and underscore.</a:t>
            </a:r>
          </a:p>
          <a:p>
            <a:endParaRPr lang="en-US" sz="2400" dirty="0" smtClean="0"/>
          </a:p>
          <a:p>
            <a:r>
              <a:rPr lang="en-US" sz="2400" dirty="0" smtClean="0"/>
              <a:t>Segments:</a:t>
            </a:r>
          </a:p>
          <a:p>
            <a:pPr lvl="1"/>
            <a:r>
              <a:rPr lang="en-US" sz="2000" dirty="0" smtClean="0"/>
              <a:t>1:     URN identifier (static)</a:t>
            </a:r>
          </a:p>
          <a:p>
            <a:pPr lvl="1"/>
            <a:r>
              <a:rPr lang="en-US" sz="2000" dirty="0" smtClean="0"/>
              <a:t>2-3:  Archiving agency (static)</a:t>
            </a:r>
          </a:p>
          <a:p>
            <a:pPr lvl="1"/>
            <a:r>
              <a:rPr lang="en-US" sz="2000" dirty="0" smtClean="0"/>
              <a:t>4:     Bundle identifier</a:t>
            </a:r>
          </a:p>
          <a:p>
            <a:pPr lvl="1"/>
            <a:r>
              <a:rPr lang="en-US" sz="2000" dirty="0" smtClean="0"/>
              <a:t>5:     Collection identifier</a:t>
            </a:r>
          </a:p>
          <a:p>
            <a:pPr lvl="1"/>
            <a:r>
              <a:rPr lang="en-US" sz="2000" dirty="0" smtClean="0"/>
              <a:t>6:     Product identifier</a:t>
            </a:r>
          </a:p>
          <a:p>
            <a:endParaRPr lang="en-US" sz="2400" dirty="0" smtClean="0"/>
          </a:p>
        </p:txBody>
      </p:sp>
      <p:sp>
        <p:nvSpPr>
          <p:cNvPr id="22" name="Content Placeholder 2"/>
          <p:cNvSpPr txBox="1">
            <a:spLocks/>
          </p:cNvSpPr>
          <p:nvPr/>
        </p:nvSpPr>
        <p:spPr>
          <a:xfrm>
            <a:off x="838200" y="5812073"/>
            <a:ext cx="10515600" cy="794871"/>
          </a:xfrm>
          <a:prstGeom prst="rect">
            <a:avLst/>
          </a:prstGeom>
        </p:spPr>
        <p:txBody>
          <a:bodyPr vert="horz" lIns="91440" tIns="45720" rIns="91440" bIns="45720" numCol="1"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smtClean="0"/>
              <a:t>Within the bundle, collection, and product identifiers dash, period, and/or</a:t>
            </a:r>
            <a:r>
              <a:rPr lang="en-US" sz="2400" b="1" dirty="0" smtClean="0"/>
              <a:t> </a:t>
            </a:r>
            <a:r>
              <a:rPr lang="en-US" sz="2400" dirty="0" smtClean="0"/>
              <a:t>underscore may be used as delimiters.</a:t>
            </a:r>
          </a:p>
        </p:txBody>
      </p:sp>
      <p:sp>
        <p:nvSpPr>
          <p:cNvPr id="12" name="Content Placeholder 2"/>
          <p:cNvSpPr>
            <a:spLocks noGrp="1"/>
          </p:cNvSpPr>
          <p:nvPr>
            <p:ph idx="1"/>
          </p:nvPr>
        </p:nvSpPr>
        <p:spPr>
          <a:xfrm>
            <a:off x="838200" y="1279526"/>
            <a:ext cx="10515600" cy="2085625"/>
          </a:xfrm>
        </p:spPr>
        <p:txBody>
          <a:bodyPr>
            <a:normAutofit/>
          </a:bodyPr>
          <a:lstStyle/>
          <a:p>
            <a:r>
              <a:rPr lang="en-US" dirty="0" smtClean="0"/>
              <a:t>LIDs must be unique across PDS</a:t>
            </a:r>
          </a:p>
          <a:p>
            <a:r>
              <a:rPr lang="en-US" dirty="0" smtClean="0"/>
              <a:t>LIDs take the form of a Uniform Resource Name (</a:t>
            </a:r>
            <a:r>
              <a:rPr lang="en-US" sz="4000" b="1" dirty="0" smtClean="0"/>
              <a:t>URN</a:t>
            </a:r>
            <a:r>
              <a:rPr lang="en-US" dirty="0" smtClean="0"/>
              <a:t>).</a:t>
            </a:r>
          </a:p>
          <a:p>
            <a:pPr lvl="1"/>
            <a:r>
              <a:rPr lang="en-US" b="1" dirty="0" smtClean="0"/>
              <a:t>Do not </a:t>
            </a:r>
            <a:r>
              <a:rPr lang="en-US" dirty="0" smtClean="0"/>
              <a:t>specify physical location</a:t>
            </a:r>
          </a:p>
        </p:txBody>
      </p:sp>
    </p:spTree>
    <p:extLst>
      <p:ext uri="{BB962C8B-B14F-4D97-AF65-F5344CB8AC3E}">
        <p14:creationId xmlns:p14="http://schemas.microsoft.com/office/powerpoint/2010/main" val="10853263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LID Segments</a:t>
            </a:r>
            <a:endParaRPr lang="en-US" dirty="0"/>
          </a:p>
        </p:txBody>
      </p:sp>
      <p:sp>
        <p:nvSpPr>
          <p:cNvPr id="4" name="Content Placeholder 2"/>
          <p:cNvSpPr txBox="1">
            <a:spLocks/>
          </p:cNvSpPr>
          <p:nvPr/>
        </p:nvSpPr>
        <p:spPr>
          <a:xfrm>
            <a:off x="838200" y="1279525"/>
            <a:ext cx="10515600" cy="70245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b="1" dirty="0" smtClean="0"/>
              <a:t>	</a:t>
            </a:r>
            <a:r>
              <a:rPr lang="en-US" sz="3600" b="1" dirty="0" err="1" smtClean="0"/>
              <a:t>urn:nasa:pds:</a:t>
            </a:r>
            <a:r>
              <a:rPr lang="en-US" sz="3600" b="1" i="1" dirty="0" err="1" smtClean="0"/>
              <a:t>bundle</a:t>
            </a:r>
            <a:r>
              <a:rPr lang="en-US" sz="3600" b="1" dirty="0" err="1" smtClean="0"/>
              <a:t>:</a:t>
            </a:r>
            <a:r>
              <a:rPr lang="en-US" sz="3600" b="1" i="1" dirty="0" err="1" smtClean="0"/>
              <a:t>collection</a:t>
            </a:r>
            <a:r>
              <a:rPr lang="en-US" sz="3600" b="1" dirty="0" err="1" smtClean="0"/>
              <a:t>:</a:t>
            </a:r>
            <a:r>
              <a:rPr lang="en-US" sz="3600" b="1" i="1" dirty="0" err="1" smtClean="0"/>
              <a:t>product</a:t>
            </a:r>
            <a:endParaRPr lang="en-US" sz="3600" b="1" i="1" dirty="0" smtClean="0"/>
          </a:p>
        </p:txBody>
      </p:sp>
      <p:sp>
        <p:nvSpPr>
          <p:cNvPr id="5" name="Content Placeholder 2"/>
          <p:cNvSpPr txBox="1">
            <a:spLocks/>
          </p:cNvSpPr>
          <p:nvPr/>
        </p:nvSpPr>
        <p:spPr>
          <a:xfrm>
            <a:off x="838200" y="1981976"/>
            <a:ext cx="10515600" cy="4432272"/>
          </a:xfrm>
          <a:prstGeom prst="rect">
            <a:avLst/>
          </a:prstGeom>
        </p:spPr>
        <p:txBody>
          <a:bodyPr vert="horz" lIns="91440" tIns="45720" rIns="91440" bIns="45720" numCol="1"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Segments 1-3 are static</a:t>
            </a:r>
          </a:p>
          <a:p>
            <a:r>
              <a:rPr lang="en-US" b="1" i="1" dirty="0" smtClean="0"/>
              <a:t>bundle</a:t>
            </a:r>
            <a:r>
              <a:rPr lang="en-US" dirty="0"/>
              <a:t> </a:t>
            </a:r>
            <a:r>
              <a:rPr lang="en-US" dirty="0" smtClean="0"/>
              <a:t>is an identifier for the bundle and is included in the LID of all members of the bundle</a:t>
            </a:r>
          </a:p>
          <a:p>
            <a:pPr lvl="1"/>
            <a:r>
              <a:rPr lang="en-US" dirty="0" smtClean="0"/>
              <a:t>Must be unique across all of PDS</a:t>
            </a:r>
          </a:p>
          <a:p>
            <a:r>
              <a:rPr lang="en-US" b="1" i="1" dirty="0" smtClean="0"/>
              <a:t>collection</a:t>
            </a:r>
            <a:r>
              <a:rPr lang="en-US" dirty="0" smtClean="0"/>
              <a:t> is a collection identifier and is included in the LID of all members of the collection</a:t>
            </a:r>
          </a:p>
          <a:p>
            <a:pPr lvl="1"/>
            <a:r>
              <a:rPr lang="en-US" dirty="0" smtClean="0"/>
              <a:t>Must begin with the collection type (data, document, etc.)</a:t>
            </a:r>
          </a:p>
          <a:p>
            <a:pPr lvl="1"/>
            <a:r>
              <a:rPr lang="en-US" dirty="0" smtClean="0"/>
              <a:t>Must be unique within the bundle</a:t>
            </a:r>
          </a:p>
          <a:p>
            <a:r>
              <a:rPr lang="en-US" b="1" i="1" dirty="0" smtClean="0"/>
              <a:t>product</a:t>
            </a:r>
            <a:r>
              <a:rPr lang="en-US" dirty="0" smtClean="0"/>
              <a:t> is an identifier for the individual product</a:t>
            </a:r>
          </a:p>
          <a:p>
            <a:pPr lvl="1"/>
            <a:r>
              <a:rPr lang="en-US" dirty="0" smtClean="0"/>
              <a:t>Must be unique within the collection</a:t>
            </a:r>
          </a:p>
        </p:txBody>
      </p:sp>
    </p:spTree>
    <p:extLst>
      <p:ext uri="{BB962C8B-B14F-4D97-AF65-F5344CB8AC3E}">
        <p14:creationId xmlns:p14="http://schemas.microsoft.com/office/powerpoint/2010/main" val="13978726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Version Identifier</a:t>
            </a:r>
            <a:endParaRPr lang="en-US" sz="3600" dirty="0"/>
          </a:p>
        </p:txBody>
      </p:sp>
      <p:sp>
        <p:nvSpPr>
          <p:cNvPr id="4" name="Content Placeholder 2"/>
          <p:cNvSpPr txBox="1">
            <a:spLocks/>
          </p:cNvSpPr>
          <p:nvPr/>
        </p:nvSpPr>
        <p:spPr>
          <a:xfrm>
            <a:off x="838199" y="1279525"/>
            <a:ext cx="11077135" cy="70245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b="1" dirty="0" smtClean="0"/>
              <a:t>	</a:t>
            </a:r>
            <a:r>
              <a:rPr lang="en-US" sz="3600" b="1" dirty="0" err="1" smtClean="0">
                <a:solidFill>
                  <a:schemeClr val="bg2">
                    <a:lumMod val="25000"/>
                    <a:alpha val="50000"/>
                  </a:schemeClr>
                </a:solidFill>
              </a:rPr>
              <a:t>urn:nasa:pds:</a:t>
            </a:r>
            <a:r>
              <a:rPr lang="en-US" sz="3600" b="1" i="1" dirty="0" err="1" smtClean="0">
                <a:solidFill>
                  <a:schemeClr val="bg2">
                    <a:lumMod val="25000"/>
                    <a:alpha val="50000"/>
                  </a:schemeClr>
                </a:solidFill>
              </a:rPr>
              <a:t>bundle</a:t>
            </a:r>
            <a:r>
              <a:rPr lang="en-US" sz="3600" b="1" dirty="0" err="1" smtClean="0">
                <a:solidFill>
                  <a:schemeClr val="bg2">
                    <a:lumMod val="25000"/>
                    <a:alpha val="50000"/>
                  </a:schemeClr>
                </a:solidFill>
              </a:rPr>
              <a:t>:</a:t>
            </a:r>
            <a:r>
              <a:rPr lang="en-US" sz="3600" b="1" i="1" dirty="0" err="1" smtClean="0">
                <a:solidFill>
                  <a:schemeClr val="bg2">
                    <a:lumMod val="25000"/>
                    <a:alpha val="50000"/>
                  </a:schemeClr>
                </a:solidFill>
              </a:rPr>
              <a:t>collection</a:t>
            </a:r>
            <a:r>
              <a:rPr lang="en-US" sz="3600" b="1" dirty="0" err="1" smtClean="0">
                <a:solidFill>
                  <a:schemeClr val="bg2">
                    <a:lumMod val="25000"/>
                    <a:alpha val="50000"/>
                  </a:schemeClr>
                </a:solidFill>
              </a:rPr>
              <a:t>:</a:t>
            </a:r>
            <a:r>
              <a:rPr lang="en-US" sz="3600" b="1" i="1" dirty="0" err="1" smtClean="0">
                <a:solidFill>
                  <a:schemeClr val="bg2">
                    <a:lumMod val="25000"/>
                    <a:alpha val="50000"/>
                  </a:schemeClr>
                </a:solidFill>
              </a:rPr>
              <a:t>product</a:t>
            </a:r>
            <a:r>
              <a:rPr lang="en-US" sz="3600" b="1" i="1" dirty="0" smtClean="0"/>
              <a:t>::</a:t>
            </a:r>
            <a:r>
              <a:rPr lang="en-US" sz="3600" b="1" i="1" dirty="0" err="1" smtClean="0"/>
              <a:t>ver</a:t>
            </a:r>
            <a:endParaRPr lang="en-US" sz="3600" b="1" i="1" dirty="0" smtClean="0"/>
          </a:p>
        </p:txBody>
      </p:sp>
      <p:sp>
        <p:nvSpPr>
          <p:cNvPr id="6" name="Content Placeholder 2"/>
          <p:cNvSpPr txBox="1">
            <a:spLocks/>
          </p:cNvSpPr>
          <p:nvPr/>
        </p:nvSpPr>
        <p:spPr>
          <a:xfrm>
            <a:off x="838200" y="1981975"/>
            <a:ext cx="10515600" cy="4741553"/>
          </a:xfrm>
          <a:prstGeom prst="rect">
            <a:avLst/>
          </a:prstGeom>
        </p:spPr>
        <p:txBody>
          <a:bodyPr vert="horz" lIns="91440" tIns="45720" rIns="91440" bIns="45720" numCol="1"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The product Version Identifier (VID) may be appended to the LID to form a </a:t>
            </a:r>
            <a:r>
              <a:rPr lang="en-US" sz="4000" b="1" dirty="0" smtClean="0"/>
              <a:t>LIDVID</a:t>
            </a:r>
            <a:r>
              <a:rPr lang="en-US" dirty="0" smtClean="0"/>
              <a:t>.</a:t>
            </a:r>
          </a:p>
          <a:p>
            <a:pPr lvl="1"/>
            <a:r>
              <a:rPr lang="en-US" dirty="0" smtClean="0"/>
              <a:t>A double colon (::) is the delimiter to separate the VID from the LID.</a:t>
            </a:r>
          </a:p>
          <a:p>
            <a:r>
              <a:rPr lang="en-US" dirty="0"/>
              <a:t>I</a:t>
            </a:r>
            <a:r>
              <a:rPr lang="en-US" dirty="0" smtClean="0"/>
              <a:t>nternal references may be given either as </a:t>
            </a:r>
            <a:r>
              <a:rPr lang="en-US" b="1" dirty="0" smtClean="0"/>
              <a:t>LIDs</a:t>
            </a:r>
            <a:r>
              <a:rPr lang="en-US" dirty="0" smtClean="0"/>
              <a:t> or </a:t>
            </a:r>
            <a:r>
              <a:rPr lang="en-US" b="1" dirty="0" smtClean="0"/>
              <a:t>LIDVIDs</a:t>
            </a:r>
            <a:r>
              <a:rPr lang="en-US" dirty="0" smtClean="0"/>
              <a:t>.</a:t>
            </a:r>
          </a:p>
          <a:p>
            <a:pPr lvl="1"/>
            <a:r>
              <a:rPr lang="en-US" dirty="0" smtClean="0"/>
              <a:t>A LID refers to a product without specifying a specific version.</a:t>
            </a:r>
          </a:p>
          <a:p>
            <a:pPr lvl="1"/>
            <a:r>
              <a:rPr lang="en-US" dirty="0" smtClean="0"/>
              <a:t>A LIDVID refers unambiguously to a specific version of the referenced product.</a:t>
            </a:r>
          </a:p>
          <a:p>
            <a:r>
              <a:rPr lang="en-US" dirty="0" smtClean="0"/>
              <a:t>PDS4 products primarily use a 2 component VID: </a:t>
            </a:r>
            <a:r>
              <a:rPr lang="en-US" i="1" dirty="0" err="1" smtClean="0"/>
              <a:t>M.n</a:t>
            </a:r>
            <a:endParaRPr lang="en-US" dirty="0" smtClean="0"/>
          </a:p>
          <a:p>
            <a:pPr lvl="1"/>
            <a:r>
              <a:rPr lang="en-US" dirty="0" smtClean="0"/>
              <a:t>The major component (</a:t>
            </a:r>
            <a:r>
              <a:rPr lang="en-US" i="1" dirty="0" smtClean="0"/>
              <a:t>M</a:t>
            </a:r>
            <a:r>
              <a:rPr lang="en-US" dirty="0" smtClean="0"/>
              <a:t>) starts from “1”.</a:t>
            </a:r>
          </a:p>
          <a:p>
            <a:pPr lvl="1"/>
            <a:r>
              <a:rPr lang="en-US" dirty="0" smtClean="0"/>
              <a:t>The minor component (</a:t>
            </a:r>
            <a:r>
              <a:rPr lang="en-US" i="1" dirty="0" smtClean="0"/>
              <a:t>n</a:t>
            </a:r>
            <a:r>
              <a:rPr lang="en-US" dirty="0" smtClean="0"/>
              <a:t>) starts from “0”; resets whenever </a:t>
            </a:r>
            <a:r>
              <a:rPr lang="en-US" i="1" dirty="0" smtClean="0"/>
              <a:t>M</a:t>
            </a:r>
            <a:r>
              <a:rPr lang="en-US" dirty="0" smtClean="0"/>
              <a:t> is incremented.</a:t>
            </a:r>
          </a:p>
        </p:txBody>
      </p:sp>
    </p:spTree>
    <p:extLst>
      <p:ext uri="{BB962C8B-B14F-4D97-AF65-F5344CB8AC3E}">
        <p14:creationId xmlns:p14="http://schemas.microsoft.com/office/powerpoint/2010/main" val="21133652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Archive Bundle LID</a:t>
            </a:r>
            <a:endParaRPr lang="en-US" dirty="0"/>
          </a:p>
        </p:txBody>
      </p:sp>
      <p:sp>
        <p:nvSpPr>
          <p:cNvPr id="3" name="Content Placeholder 2"/>
          <p:cNvSpPr>
            <a:spLocks noGrp="1"/>
          </p:cNvSpPr>
          <p:nvPr>
            <p:ph idx="1"/>
          </p:nvPr>
        </p:nvSpPr>
        <p:spPr/>
        <p:txBody>
          <a:bodyPr/>
          <a:lstStyle/>
          <a:p>
            <a:r>
              <a:rPr lang="en-US" dirty="0" smtClean="0"/>
              <a:t>The bundle product defines the bundle portion of the LID for its member collections.</a:t>
            </a:r>
          </a:p>
          <a:p>
            <a:r>
              <a:rPr lang="en-US" dirty="0" smtClean="0"/>
              <a:t>The collection product defines the collection portion of the LID for its member basic products</a:t>
            </a:r>
          </a:p>
        </p:txBody>
      </p:sp>
      <p:sp>
        <p:nvSpPr>
          <p:cNvPr id="4" name="Rounded Rectangle 3"/>
          <p:cNvSpPr/>
          <p:nvPr/>
        </p:nvSpPr>
        <p:spPr>
          <a:xfrm>
            <a:off x="838200" y="4488614"/>
            <a:ext cx="2743200" cy="1828800"/>
          </a:xfrm>
          <a:prstGeom prst="roundRect">
            <a:avLst/>
          </a:prstGeom>
        </p:spPr>
        <p:style>
          <a:lnRef idx="0">
            <a:schemeClr val="accent5"/>
          </a:lnRef>
          <a:fillRef idx="3">
            <a:schemeClr val="accent5"/>
          </a:fillRef>
          <a:effectRef idx="3">
            <a:schemeClr val="accent5"/>
          </a:effectRef>
          <a:fontRef idx="minor">
            <a:schemeClr val="lt1"/>
          </a:fontRef>
        </p:style>
        <p:txBody>
          <a:bodyPr lIns="0" tIns="457200" rIns="0" bIns="457200" rtlCol="0" anchor="ctr"/>
          <a:lstStyle/>
          <a:p>
            <a:pPr algn="ctr"/>
            <a:r>
              <a:rPr lang="en-US" sz="2200" b="1" dirty="0" smtClean="0">
                <a:solidFill>
                  <a:schemeClr val="bg1"/>
                </a:solidFill>
                <a:latin typeface="Arial Narrow" panose="020B0606020202030204" pitchFamily="34" charset="0"/>
              </a:rPr>
              <a:t>Bundle Product</a:t>
            </a:r>
          </a:p>
          <a:p>
            <a:pPr algn="ctr"/>
            <a:endParaRPr lang="en-US" sz="2000" b="1" dirty="0">
              <a:latin typeface="Arial Narrow" panose="020B0606020202030204" pitchFamily="34" charset="0"/>
            </a:endParaRPr>
          </a:p>
          <a:p>
            <a:pPr algn="ctr"/>
            <a:r>
              <a:rPr lang="en-US" sz="1600" b="1" dirty="0" err="1" smtClean="0">
                <a:latin typeface="Arial Narrow" panose="020B0606020202030204" pitchFamily="34" charset="0"/>
              </a:rPr>
              <a:t>urn:nasa:pds:</a:t>
            </a:r>
            <a:r>
              <a:rPr lang="en-US" sz="1600" b="1" i="1" dirty="0" err="1" smtClean="0">
                <a:latin typeface="Arial Narrow" panose="020B0606020202030204" pitchFamily="34" charset="0"/>
              </a:rPr>
              <a:t>bundle</a:t>
            </a:r>
            <a:endParaRPr lang="en-US" sz="1600" b="1" dirty="0" smtClean="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5" name="Rounded Rectangle 4"/>
          <p:cNvSpPr/>
          <p:nvPr/>
        </p:nvSpPr>
        <p:spPr>
          <a:xfrm>
            <a:off x="4724400" y="4488614"/>
            <a:ext cx="2743200" cy="1828800"/>
          </a:xfrm>
          <a:prstGeom prst="roundRect">
            <a:avLst/>
          </a:prstGeom>
        </p:spPr>
        <p:style>
          <a:lnRef idx="0">
            <a:schemeClr val="accent4"/>
          </a:lnRef>
          <a:fillRef idx="3">
            <a:schemeClr val="accent4"/>
          </a:fillRef>
          <a:effectRef idx="3">
            <a:schemeClr val="accent4"/>
          </a:effectRef>
          <a:fontRef idx="minor">
            <a:schemeClr val="lt1"/>
          </a:fontRef>
        </p:style>
        <p:txBody>
          <a:bodyPr lIns="0" rIns="0" rtlCol="0" anchor="ctr"/>
          <a:lstStyle/>
          <a:p>
            <a:pPr algn="ctr"/>
            <a:r>
              <a:rPr lang="en-US" sz="2200" b="1" dirty="0" smtClean="0">
                <a:solidFill>
                  <a:schemeClr val="bg2">
                    <a:lumMod val="25000"/>
                  </a:schemeClr>
                </a:solidFill>
                <a:latin typeface="Arial Narrow" panose="020B0606020202030204" pitchFamily="34" charset="0"/>
              </a:rPr>
              <a:t>Collection Product</a:t>
            </a:r>
          </a:p>
          <a:p>
            <a:pPr algn="ctr"/>
            <a:endParaRPr lang="en-US" sz="2000" b="1" dirty="0">
              <a:solidFill>
                <a:schemeClr val="bg2">
                  <a:lumMod val="25000"/>
                </a:schemeClr>
              </a:solidFill>
              <a:latin typeface="Arial Narrow" panose="020B0606020202030204" pitchFamily="34" charset="0"/>
            </a:endParaRPr>
          </a:p>
          <a:p>
            <a:pPr algn="ctr"/>
            <a:r>
              <a:rPr lang="en-US" sz="1600" b="1" dirty="0" err="1" smtClean="0">
                <a:solidFill>
                  <a:schemeClr val="bg2">
                    <a:lumMod val="25000"/>
                  </a:schemeClr>
                </a:solidFill>
                <a:latin typeface="Arial Narrow" panose="020B0606020202030204" pitchFamily="34" charset="0"/>
              </a:rPr>
              <a:t>urn:nasa:pds:</a:t>
            </a:r>
            <a:r>
              <a:rPr lang="en-US" sz="1600" b="1" i="1" dirty="0" err="1" smtClean="0">
                <a:solidFill>
                  <a:schemeClr val="bg2">
                    <a:lumMod val="25000"/>
                  </a:schemeClr>
                </a:solidFill>
                <a:latin typeface="Arial Narrow" panose="020B0606020202030204" pitchFamily="34" charset="0"/>
              </a:rPr>
              <a:t>bundle</a:t>
            </a:r>
            <a:r>
              <a:rPr lang="en-US" sz="1600" b="1" dirty="0" err="1" smtClean="0">
                <a:solidFill>
                  <a:schemeClr val="bg2">
                    <a:lumMod val="25000"/>
                  </a:schemeClr>
                </a:solidFill>
                <a:latin typeface="Arial Narrow" panose="020B0606020202030204" pitchFamily="34" charset="0"/>
              </a:rPr>
              <a:t>:</a:t>
            </a:r>
            <a:r>
              <a:rPr lang="en-US" sz="1600" b="1" i="1" dirty="0" err="1" smtClean="0">
                <a:solidFill>
                  <a:schemeClr val="bg2">
                    <a:lumMod val="25000"/>
                  </a:schemeClr>
                </a:solidFill>
                <a:latin typeface="Arial Narrow" panose="020B0606020202030204" pitchFamily="34" charset="0"/>
              </a:rPr>
              <a:t>collection</a:t>
            </a:r>
            <a:endParaRPr lang="en-US" sz="1600" b="1" dirty="0" smtClean="0">
              <a:solidFill>
                <a:schemeClr val="bg2">
                  <a:lumMod val="25000"/>
                </a:schemeClr>
              </a:solidFill>
              <a:latin typeface="Arial Narrow" panose="020B0606020202030204" pitchFamily="34" charset="0"/>
            </a:endParaRPr>
          </a:p>
          <a:p>
            <a:pPr algn="ctr"/>
            <a:endParaRPr lang="en-US" sz="2000" b="1" dirty="0" smtClean="0">
              <a:solidFill>
                <a:schemeClr val="bg2">
                  <a:lumMod val="25000"/>
                </a:schemeClr>
              </a:solidFill>
              <a:latin typeface="Arial Narrow" panose="020B0606020202030204" pitchFamily="34" charset="0"/>
            </a:endParaRPr>
          </a:p>
          <a:p>
            <a:pPr algn="ctr"/>
            <a:endParaRPr lang="en-US" sz="2000" b="1" dirty="0">
              <a:solidFill>
                <a:schemeClr val="bg2">
                  <a:lumMod val="25000"/>
                </a:schemeClr>
              </a:solidFill>
              <a:latin typeface="Arial Narrow" panose="020B0606020202030204" pitchFamily="34" charset="0"/>
            </a:endParaRPr>
          </a:p>
        </p:txBody>
      </p:sp>
      <p:sp>
        <p:nvSpPr>
          <p:cNvPr id="6" name="Rounded Rectangle 5"/>
          <p:cNvSpPr/>
          <p:nvPr/>
        </p:nvSpPr>
        <p:spPr>
          <a:xfrm>
            <a:off x="8610600" y="4488614"/>
            <a:ext cx="2743200" cy="1828800"/>
          </a:xfrm>
          <a:prstGeom prst="roundRect">
            <a:avLst/>
          </a:prstGeom>
        </p:spPr>
        <p:style>
          <a:lnRef idx="0">
            <a:schemeClr val="accent2"/>
          </a:lnRef>
          <a:fillRef idx="3">
            <a:schemeClr val="accent2"/>
          </a:fillRef>
          <a:effectRef idx="3">
            <a:schemeClr val="accent2"/>
          </a:effectRef>
          <a:fontRef idx="minor">
            <a:schemeClr val="lt1"/>
          </a:fontRef>
        </p:style>
        <p:txBody>
          <a:bodyPr lIns="0" rIns="0" rtlCol="0" anchor="ctr"/>
          <a:lstStyle/>
          <a:p>
            <a:pPr algn="ctr"/>
            <a:r>
              <a:rPr lang="en-US" sz="2200" b="1" dirty="0" smtClean="0">
                <a:latin typeface="Arial Narrow" panose="020B0606020202030204" pitchFamily="34" charset="0"/>
              </a:rPr>
              <a:t>Basic Product</a:t>
            </a:r>
          </a:p>
          <a:p>
            <a:pPr algn="ctr"/>
            <a:endParaRPr lang="en-US" sz="2000" b="1" dirty="0">
              <a:latin typeface="Arial Narrow" panose="020B0606020202030204" pitchFamily="34" charset="0"/>
            </a:endParaRPr>
          </a:p>
          <a:p>
            <a:pPr algn="ctr"/>
            <a:r>
              <a:rPr lang="en-US" sz="1600" b="1" dirty="0" err="1" smtClean="0">
                <a:latin typeface="Arial Narrow" panose="020B0606020202030204" pitchFamily="34" charset="0"/>
              </a:rPr>
              <a:t>urn:nasa:pds:</a:t>
            </a:r>
            <a:r>
              <a:rPr lang="en-US" sz="1600" b="1" i="1" dirty="0" err="1" smtClean="0">
                <a:latin typeface="Arial Narrow" panose="020B0606020202030204" pitchFamily="34" charset="0"/>
              </a:rPr>
              <a:t>bundle</a:t>
            </a:r>
            <a:r>
              <a:rPr lang="en-US" sz="1600" b="1" dirty="0" err="1" smtClean="0">
                <a:latin typeface="Arial Narrow" panose="020B0606020202030204" pitchFamily="34" charset="0"/>
              </a:rPr>
              <a:t>:</a:t>
            </a:r>
            <a:r>
              <a:rPr lang="en-US" sz="1600" b="1" i="1" dirty="0" err="1" smtClean="0">
                <a:latin typeface="Arial Narrow" panose="020B0606020202030204" pitchFamily="34" charset="0"/>
              </a:rPr>
              <a:t>collection:product</a:t>
            </a:r>
            <a:endParaRPr lang="en-US" sz="16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13" name="Right Arrow 12"/>
          <p:cNvSpPr/>
          <p:nvPr/>
        </p:nvSpPr>
        <p:spPr>
          <a:xfrm>
            <a:off x="3924300" y="5196826"/>
            <a:ext cx="457200" cy="412376"/>
          </a:xfrm>
          <a:prstGeom prst="rightArrow">
            <a:avLst/>
          </a:prstGeom>
          <a:solidFill>
            <a:schemeClr val="bg2">
              <a:lumMod val="25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tx1"/>
                </a:solidFill>
              </a:ln>
              <a:solidFill>
                <a:schemeClr val="bg2">
                  <a:lumMod val="25000"/>
                </a:schemeClr>
              </a:solidFill>
            </a:endParaRPr>
          </a:p>
        </p:txBody>
      </p:sp>
      <p:sp>
        <p:nvSpPr>
          <p:cNvPr id="14" name="Right Arrow 13"/>
          <p:cNvSpPr/>
          <p:nvPr/>
        </p:nvSpPr>
        <p:spPr>
          <a:xfrm>
            <a:off x="7810500" y="5196826"/>
            <a:ext cx="457200" cy="412376"/>
          </a:xfrm>
          <a:prstGeom prst="rightArrow">
            <a:avLst/>
          </a:prstGeom>
          <a:solidFill>
            <a:schemeClr val="bg2">
              <a:lumMod val="25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tx1"/>
                </a:solidFill>
              </a:ln>
              <a:solidFill>
                <a:schemeClr val="bg2">
                  <a:lumMod val="25000"/>
                </a:schemeClr>
              </a:solidFill>
            </a:endParaRPr>
          </a:p>
        </p:txBody>
      </p:sp>
    </p:spTree>
    <p:extLst>
      <p:ext uri="{BB962C8B-B14F-4D97-AF65-F5344CB8AC3E}">
        <p14:creationId xmlns:p14="http://schemas.microsoft.com/office/powerpoint/2010/main" val="19471115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LID/LIDVID Usage</a:t>
            </a:r>
            <a:endParaRPr lang="en-US" dirty="0"/>
          </a:p>
        </p:txBody>
      </p:sp>
      <p:sp>
        <p:nvSpPr>
          <p:cNvPr id="3" name="Content Placeholder 2"/>
          <p:cNvSpPr>
            <a:spLocks noGrp="1"/>
          </p:cNvSpPr>
          <p:nvPr>
            <p:ph idx="1"/>
          </p:nvPr>
        </p:nvSpPr>
        <p:spPr>
          <a:xfrm>
            <a:off x="838200" y="1279525"/>
            <a:ext cx="10515600" cy="869293"/>
          </a:xfrm>
        </p:spPr>
        <p:txBody>
          <a:bodyPr/>
          <a:lstStyle/>
          <a:p>
            <a:pPr marL="0" indent="0">
              <a:buNone/>
            </a:pPr>
            <a:r>
              <a:rPr lang="en-US" dirty="0" smtClean="0"/>
              <a:t>LIDs and LIDVIDs are used to identify a relationship between two PDS4 labeled products. Examples include:</a:t>
            </a:r>
          </a:p>
        </p:txBody>
      </p:sp>
      <p:sp>
        <p:nvSpPr>
          <p:cNvPr id="9" name="Rounded Rectangle 8"/>
          <p:cNvSpPr>
            <a:spLocks noChangeAspect="1"/>
          </p:cNvSpPr>
          <p:nvPr/>
        </p:nvSpPr>
        <p:spPr>
          <a:xfrm>
            <a:off x="8192261" y="1804476"/>
            <a:ext cx="685800" cy="914400"/>
          </a:xfrm>
          <a:prstGeom prst="roundRect">
            <a:avLst/>
          </a:prstGeom>
        </p:spPr>
        <p:style>
          <a:lnRef idx="0">
            <a:schemeClr val="accent5"/>
          </a:lnRef>
          <a:fillRef idx="3">
            <a:schemeClr val="accent5"/>
          </a:fillRef>
          <a:effectRef idx="3">
            <a:schemeClr val="accent5"/>
          </a:effectRef>
          <a:fontRef idx="minor">
            <a:schemeClr val="lt1"/>
          </a:fontRef>
        </p:style>
        <p:txBody>
          <a:bodyPr lIns="0" tIns="457200" rIns="0" bIns="457200" rtlCol="0" anchor="ctr"/>
          <a:lstStyle/>
          <a:p>
            <a:pPr algn="ctr"/>
            <a:r>
              <a:rPr lang="en-US" sz="1100" b="1" dirty="0" smtClean="0">
                <a:solidFill>
                  <a:schemeClr val="bg1"/>
                </a:solidFill>
                <a:latin typeface="Arial Narrow" panose="020B0606020202030204" pitchFamily="34" charset="0"/>
              </a:rPr>
              <a:t>Bundle</a:t>
            </a:r>
          </a:p>
          <a:p>
            <a:pPr algn="ctr"/>
            <a:r>
              <a:rPr lang="en-US" sz="1100" b="1" dirty="0" smtClean="0">
                <a:solidFill>
                  <a:schemeClr val="bg1"/>
                </a:solidFill>
                <a:latin typeface="Arial Narrow" panose="020B0606020202030204" pitchFamily="34" charset="0"/>
              </a:rPr>
              <a:t>Product</a:t>
            </a:r>
            <a:endParaRPr lang="en-US" sz="2000" b="1" dirty="0">
              <a:latin typeface="Arial Narrow" panose="020B0606020202030204" pitchFamily="34" charset="0"/>
            </a:endParaRPr>
          </a:p>
          <a:p>
            <a:pPr algn="ctr"/>
            <a:endParaRPr lang="en-US" sz="2000" b="1" dirty="0">
              <a:solidFill>
                <a:schemeClr val="bg1"/>
              </a:solidFill>
              <a:latin typeface="Arial Narrow" panose="020B0606020202030204" pitchFamily="34" charset="0"/>
            </a:endParaRPr>
          </a:p>
          <a:p>
            <a:pPr algn="ctr"/>
            <a:endParaRPr lang="en-US" sz="1100" b="1" dirty="0" smtClean="0">
              <a:solidFill>
                <a:schemeClr val="bg1"/>
              </a:solidFill>
              <a:latin typeface="Arial Narrow" panose="020B0606020202030204" pitchFamily="34" charset="0"/>
            </a:endParaRPr>
          </a:p>
        </p:txBody>
      </p:sp>
      <p:sp>
        <p:nvSpPr>
          <p:cNvPr id="10" name="Rounded Rectangle 9"/>
          <p:cNvSpPr>
            <a:spLocks noChangeAspect="1"/>
          </p:cNvSpPr>
          <p:nvPr/>
        </p:nvSpPr>
        <p:spPr>
          <a:xfrm>
            <a:off x="7506461" y="3282228"/>
            <a:ext cx="685800" cy="914400"/>
          </a:xfrm>
          <a:prstGeom prst="roundRect">
            <a:avLst/>
          </a:prstGeom>
        </p:spPr>
        <p:style>
          <a:lnRef idx="0">
            <a:schemeClr val="accent4"/>
          </a:lnRef>
          <a:fillRef idx="3">
            <a:schemeClr val="accent4"/>
          </a:fillRef>
          <a:effectRef idx="3">
            <a:schemeClr val="accent4"/>
          </a:effectRef>
          <a:fontRef idx="minor">
            <a:schemeClr val="lt1"/>
          </a:fontRef>
        </p:style>
        <p:txBody>
          <a:bodyPr lIns="0" rIns="0" rtlCol="0" anchor="ctr"/>
          <a:lstStyle/>
          <a:p>
            <a:pPr algn="ctr"/>
            <a:r>
              <a:rPr lang="en-US" sz="1100" b="1" dirty="0" smtClean="0">
                <a:solidFill>
                  <a:schemeClr val="bg2">
                    <a:lumMod val="25000"/>
                  </a:schemeClr>
                </a:solidFill>
                <a:latin typeface="Arial Narrow" panose="020B0606020202030204" pitchFamily="34" charset="0"/>
              </a:rPr>
              <a:t>Collection Product</a:t>
            </a:r>
            <a:endParaRPr lang="en-US" sz="2000" b="1" dirty="0">
              <a:latin typeface="Arial Narrow" panose="020B0606020202030204" pitchFamily="34" charset="0"/>
            </a:endParaRPr>
          </a:p>
          <a:p>
            <a:pPr algn="ctr"/>
            <a:endParaRPr lang="en-US" sz="2000" b="1" dirty="0">
              <a:solidFill>
                <a:schemeClr val="bg2">
                  <a:lumMod val="25000"/>
                </a:schemeClr>
              </a:solidFill>
              <a:latin typeface="Arial Narrow" panose="020B0606020202030204" pitchFamily="34" charset="0"/>
            </a:endParaRPr>
          </a:p>
          <a:p>
            <a:pPr algn="ctr"/>
            <a:endParaRPr lang="en-US" sz="1100" b="1" dirty="0" smtClean="0">
              <a:solidFill>
                <a:schemeClr val="bg2">
                  <a:lumMod val="25000"/>
                </a:schemeClr>
              </a:solidFill>
              <a:latin typeface="Arial Narrow" panose="020B0606020202030204" pitchFamily="34" charset="0"/>
            </a:endParaRPr>
          </a:p>
        </p:txBody>
      </p:sp>
      <p:sp>
        <p:nvSpPr>
          <p:cNvPr id="11" name="Rounded Rectangle 10"/>
          <p:cNvSpPr>
            <a:spLocks noChangeAspect="1"/>
          </p:cNvSpPr>
          <p:nvPr/>
        </p:nvSpPr>
        <p:spPr>
          <a:xfrm>
            <a:off x="7506461" y="4759980"/>
            <a:ext cx="685800" cy="9144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100" b="1" dirty="0" smtClean="0">
                <a:latin typeface="Arial Narrow" panose="020B0606020202030204" pitchFamily="34" charset="0"/>
              </a:rPr>
              <a:t>Basic</a:t>
            </a:r>
          </a:p>
          <a:p>
            <a:pPr algn="ctr"/>
            <a:r>
              <a:rPr lang="en-US" sz="1100" b="1" dirty="0" smtClean="0">
                <a:latin typeface="Arial Narrow" panose="020B0606020202030204" pitchFamily="34" charset="0"/>
              </a:rPr>
              <a:t>Product</a:t>
            </a:r>
          </a:p>
          <a:p>
            <a:pPr algn="ctr"/>
            <a:endParaRPr lang="en-US" sz="1100" b="1" dirty="0" smtClean="0">
              <a:latin typeface="Arial Narrow" panose="020B0606020202030204" pitchFamily="34" charset="0"/>
            </a:endParaRPr>
          </a:p>
          <a:p>
            <a:pPr algn="ctr"/>
            <a:endParaRPr lang="en-US" sz="1100" b="1" dirty="0">
              <a:latin typeface="Arial Narrow" panose="020B0606020202030204" pitchFamily="34" charset="0"/>
            </a:endParaRPr>
          </a:p>
          <a:p>
            <a:pPr algn="ctr"/>
            <a:endParaRPr lang="en-US" sz="1100" b="1" dirty="0">
              <a:latin typeface="Arial Narrow" panose="020B0606020202030204" pitchFamily="34" charset="0"/>
            </a:endParaRPr>
          </a:p>
        </p:txBody>
      </p:sp>
      <p:sp>
        <p:nvSpPr>
          <p:cNvPr id="12" name="Rounded Rectangle 11"/>
          <p:cNvSpPr>
            <a:spLocks noChangeAspect="1"/>
          </p:cNvSpPr>
          <p:nvPr/>
        </p:nvSpPr>
        <p:spPr>
          <a:xfrm>
            <a:off x="8878061" y="3282228"/>
            <a:ext cx="685800" cy="914400"/>
          </a:xfrm>
          <a:prstGeom prst="roundRect">
            <a:avLst/>
          </a:prstGeom>
        </p:spPr>
        <p:style>
          <a:lnRef idx="0">
            <a:schemeClr val="accent4"/>
          </a:lnRef>
          <a:fillRef idx="3">
            <a:schemeClr val="accent4"/>
          </a:fillRef>
          <a:effectRef idx="3">
            <a:schemeClr val="accent4"/>
          </a:effectRef>
          <a:fontRef idx="minor">
            <a:schemeClr val="lt1"/>
          </a:fontRef>
        </p:style>
        <p:txBody>
          <a:bodyPr lIns="0" rIns="0" rtlCol="0" anchor="ctr"/>
          <a:lstStyle/>
          <a:p>
            <a:pPr algn="ctr"/>
            <a:r>
              <a:rPr lang="en-US" sz="1100" b="1" dirty="0" smtClean="0">
                <a:solidFill>
                  <a:schemeClr val="bg2">
                    <a:lumMod val="25000"/>
                  </a:schemeClr>
                </a:solidFill>
                <a:latin typeface="Arial Narrow" panose="020B0606020202030204" pitchFamily="34" charset="0"/>
              </a:rPr>
              <a:t>Collection Product</a:t>
            </a:r>
            <a:endParaRPr lang="en-US" sz="2000" b="1" dirty="0">
              <a:latin typeface="Arial Narrow" panose="020B0606020202030204" pitchFamily="34" charset="0"/>
            </a:endParaRPr>
          </a:p>
          <a:p>
            <a:pPr algn="ctr"/>
            <a:endParaRPr lang="en-US" sz="2000" b="1" dirty="0">
              <a:solidFill>
                <a:schemeClr val="bg2">
                  <a:lumMod val="25000"/>
                </a:schemeClr>
              </a:solidFill>
              <a:latin typeface="Arial Narrow" panose="020B0606020202030204" pitchFamily="34" charset="0"/>
            </a:endParaRPr>
          </a:p>
          <a:p>
            <a:pPr algn="ctr"/>
            <a:endParaRPr lang="en-US" sz="1100" b="1" dirty="0" smtClean="0">
              <a:solidFill>
                <a:schemeClr val="bg2">
                  <a:lumMod val="25000"/>
                </a:schemeClr>
              </a:solidFill>
              <a:latin typeface="Arial Narrow" panose="020B0606020202030204" pitchFamily="34" charset="0"/>
            </a:endParaRPr>
          </a:p>
        </p:txBody>
      </p:sp>
      <p:sp>
        <p:nvSpPr>
          <p:cNvPr id="13" name="Rounded Rectangle 12"/>
          <p:cNvSpPr>
            <a:spLocks noChangeAspect="1"/>
          </p:cNvSpPr>
          <p:nvPr/>
        </p:nvSpPr>
        <p:spPr>
          <a:xfrm>
            <a:off x="6732509" y="4759980"/>
            <a:ext cx="685800" cy="9144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100" b="1" dirty="0" smtClean="0">
                <a:latin typeface="Arial Narrow" panose="020B0606020202030204" pitchFamily="34" charset="0"/>
              </a:rPr>
              <a:t>Basic</a:t>
            </a:r>
          </a:p>
          <a:p>
            <a:pPr algn="ctr"/>
            <a:r>
              <a:rPr lang="en-US" sz="1100" b="1" dirty="0" smtClean="0">
                <a:latin typeface="Arial Narrow" panose="020B0606020202030204" pitchFamily="34" charset="0"/>
              </a:rPr>
              <a:t>Product</a:t>
            </a:r>
          </a:p>
          <a:p>
            <a:pPr algn="ctr"/>
            <a:endParaRPr lang="en-US" sz="1100" b="1" dirty="0" smtClean="0">
              <a:latin typeface="Arial Narrow" panose="020B0606020202030204" pitchFamily="34" charset="0"/>
            </a:endParaRPr>
          </a:p>
          <a:p>
            <a:pPr algn="ctr"/>
            <a:endParaRPr lang="en-US" sz="1100" b="1" dirty="0">
              <a:latin typeface="Arial Narrow" panose="020B0606020202030204" pitchFamily="34" charset="0"/>
            </a:endParaRPr>
          </a:p>
          <a:p>
            <a:pPr algn="ctr"/>
            <a:endParaRPr lang="en-US" sz="1100" b="1" dirty="0">
              <a:latin typeface="Arial Narrow" panose="020B0606020202030204" pitchFamily="34" charset="0"/>
            </a:endParaRPr>
          </a:p>
        </p:txBody>
      </p:sp>
      <p:sp>
        <p:nvSpPr>
          <p:cNvPr id="15" name="Rounded Rectangle 14"/>
          <p:cNvSpPr>
            <a:spLocks noChangeAspect="1"/>
          </p:cNvSpPr>
          <p:nvPr/>
        </p:nvSpPr>
        <p:spPr>
          <a:xfrm>
            <a:off x="8878061" y="4759980"/>
            <a:ext cx="685800" cy="9144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100" b="1" dirty="0" smtClean="0">
                <a:latin typeface="Arial Narrow" panose="020B0606020202030204" pitchFamily="34" charset="0"/>
              </a:rPr>
              <a:t>Basic</a:t>
            </a:r>
          </a:p>
          <a:p>
            <a:pPr algn="ctr"/>
            <a:r>
              <a:rPr lang="en-US" sz="1100" b="1" dirty="0" smtClean="0">
                <a:latin typeface="Arial Narrow" panose="020B0606020202030204" pitchFamily="34" charset="0"/>
              </a:rPr>
              <a:t>Product</a:t>
            </a:r>
          </a:p>
          <a:p>
            <a:pPr algn="ctr"/>
            <a:endParaRPr lang="en-US" sz="1100" b="1" dirty="0" smtClean="0">
              <a:latin typeface="Arial Narrow" panose="020B0606020202030204" pitchFamily="34" charset="0"/>
            </a:endParaRPr>
          </a:p>
          <a:p>
            <a:pPr algn="ctr"/>
            <a:endParaRPr lang="en-US" sz="1100" b="1" dirty="0">
              <a:latin typeface="Arial Narrow" panose="020B0606020202030204" pitchFamily="34" charset="0"/>
            </a:endParaRPr>
          </a:p>
          <a:p>
            <a:pPr algn="ctr"/>
            <a:endParaRPr lang="en-US" sz="1100" b="1" dirty="0">
              <a:latin typeface="Arial Narrow" panose="020B0606020202030204" pitchFamily="34" charset="0"/>
            </a:endParaRPr>
          </a:p>
        </p:txBody>
      </p:sp>
      <p:sp>
        <p:nvSpPr>
          <p:cNvPr id="16" name="Rounded Rectangle 15"/>
          <p:cNvSpPr>
            <a:spLocks noChangeAspect="1"/>
          </p:cNvSpPr>
          <p:nvPr/>
        </p:nvSpPr>
        <p:spPr>
          <a:xfrm>
            <a:off x="9652013" y="4759980"/>
            <a:ext cx="685800" cy="9144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100" b="1" dirty="0" smtClean="0">
                <a:latin typeface="Arial Narrow" panose="020B0606020202030204" pitchFamily="34" charset="0"/>
              </a:rPr>
              <a:t>Basic</a:t>
            </a:r>
          </a:p>
          <a:p>
            <a:pPr algn="ctr"/>
            <a:r>
              <a:rPr lang="en-US" sz="1100" b="1" dirty="0" smtClean="0">
                <a:latin typeface="Arial Narrow" panose="020B0606020202030204" pitchFamily="34" charset="0"/>
              </a:rPr>
              <a:t>Product</a:t>
            </a:r>
          </a:p>
          <a:p>
            <a:pPr algn="ctr"/>
            <a:endParaRPr lang="en-US" sz="1100" b="1" dirty="0" smtClean="0">
              <a:latin typeface="Arial Narrow" panose="020B0606020202030204" pitchFamily="34" charset="0"/>
            </a:endParaRPr>
          </a:p>
          <a:p>
            <a:pPr algn="ctr"/>
            <a:endParaRPr lang="en-US" sz="1100" b="1" dirty="0">
              <a:latin typeface="Arial Narrow" panose="020B0606020202030204" pitchFamily="34" charset="0"/>
            </a:endParaRPr>
          </a:p>
          <a:p>
            <a:pPr algn="ctr"/>
            <a:endParaRPr lang="en-US" sz="1100" b="1" dirty="0">
              <a:latin typeface="Arial Narrow" panose="020B0606020202030204" pitchFamily="34" charset="0"/>
            </a:endParaRPr>
          </a:p>
        </p:txBody>
      </p:sp>
      <p:cxnSp>
        <p:nvCxnSpPr>
          <p:cNvPr id="20" name="Elbow Connector 19"/>
          <p:cNvCxnSpPr>
            <a:stCxn id="9" idx="2"/>
            <a:endCxn id="10" idx="0"/>
          </p:cNvCxnSpPr>
          <p:nvPr/>
        </p:nvCxnSpPr>
        <p:spPr>
          <a:xfrm rot="5400000">
            <a:off x="7910585" y="2657652"/>
            <a:ext cx="563352" cy="685800"/>
          </a:xfrm>
          <a:prstGeom prst="bentConnector3">
            <a:avLst/>
          </a:prstGeom>
          <a:ln w="5080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Elbow Connector 22"/>
          <p:cNvCxnSpPr>
            <a:stCxn id="9" idx="2"/>
            <a:endCxn id="12" idx="0"/>
          </p:cNvCxnSpPr>
          <p:nvPr/>
        </p:nvCxnSpPr>
        <p:spPr>
          <a:xfrm rot="16200000" flipH="1">
            <a:off x="8596385" y="2657652"/>
            <a:ext cx="563352" cy="685800"/>
          </a:xfrm>
          <a:prstGeom prst="bentConnector3">
            <a:avLst/>
          </a:prstGeom>
          <a:ln w="5080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Elbow Connector 24"/>
          <p:cNvCxnSpPr>
            <a:stCxn id="10" idx="2"/>
            <a:endCxn id="13" idx="0"/>
          </p:cNvCxnSpPr>
          <p:nvPr/>
        </p:nvCxnSpPr>
        <p:spPr>
          <a:xfrm rot="5400000">
            <a:off x="7180709" y="4091328"/>
            <a:ext cx="563352" cy="773952"/>
          </a:xfrm>
          <a:prstGeom prst="bentConnector3">
            <a:avLst/>
          </a:prstGeom>
          <a:ln w="5080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0" idx="2"/>
            <a:endCxn id="11" idx="0"/>
          </p:cNvCxnSpPr>
          <p:nvPr/>
        </p:nvCxnSpPr>
        <p:spPr>
          <a:xfrm>
            <a:off x="7849361" y="4196628"/>
            <a:ext cx="0" cy="563352"/>
          </a:xfrm>
          <a:prstGeom prst="straightConnector1">
            <a:avLst/>
          </a:prstGeom>
          <a:ln w="5080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12" idx="2"/>
            <a:endCxn id="15" idx="0"/>
          </p:cNvCxnSpPr>
          <p:nvPr/>
        </p:nvCxnSpPr>
        <p:spPr>
          <a:xfrm>
            <a:off x="9220961" y="4196628"/>
            <a:ext cx="0" cy="563352"/>
          </a:xfrm>
          <a:prstGeom prst="straightConnector1">
            <a:avLst/>
          </a:prstGeom>
          <a:ln w="5080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1" name="Elbow Connector 30"/>
          <p:cNvCxnSpPr>
            <a:stCxn id="12" idx="2"/>
            <a:endCxn id="16" idx="0"/>
          </p:cNvCxnSpPr>
          <p:nvPr/>
        </p:nvCxnSpPr>
        <p:spPr>
          <a:xfrm rot="16200000" flipH="1">
            <a:off x="9326261" y="4091328"/>
            <a:ext cx="563352" cy="773952"/>
          </a:xfrm>
          <a:prstGeom prst="bentConnector3">
            <a:avLst/>
          </a:prstGeom>
          <a:ln w="5080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2" name="Rounded Rectangle 31"/>
          <p:cNvSpPr>
            <a:spLocks noChangeAspect="1"/>
          </p:cNvSpPr>
          <p:nvPr/>
        </p:nvSpPr>
        <p:spPr>
          <a:xfrm>
            <a:off x="11177508" y="1804476"/>
            <a:ext cx="685800" cy="914400"/>
          </a:xfrm>
          <a:prstGeom prst="roundRect">
            <a:avLst/>
          </a:prstGeom>
        </p:spPr>
        <p:style>
          <a:lnRef idx="0">
            <a:schemeClr val="accent5"/>
          </a:lnRef>
          <a:fillRef idx="3">
            <a:schemeClr val="accent5"/>
          </a:fillRef>
          <a:effectRef idx="3">
            <a:schemeClr val="accent5"/>
          </a:effectRef>
          <a:fontRef idx="minor">
            <a:schemeClr val="lt1"/>
          </a:fontRef>
        </p:style>
        <p:txBody>
          <a:bodyPr lIns="0" tIns="457200" rIns="0" bIns="457200" rtlCol="0" anchor="ctr"/>
          <a:lstStyle/>
          <a:p>
            <a:pPr algn="ctr"/>
            <a:r>
              <a:rPr lang="en-US" sz="1100" b="1" dirty="0" smtClean="0">
                <a:solidFill>
                  <a:schemeClr val="bg1"/>
                </a:solidFill>
                <a:latin typeface="Arial Narrow" panose="020B0606020202030204" pitchFamily="34" charset="0"/>
              </a:rPr>
              <a:t>Bundle</a:t>
            </a:r>
          </a:p>
          <a:p>
            <a:pPr algn="ctr"/>
            <a:r>
              <a:rPr lang="en-US" sz="1100" b="1" dirty="0" smtClean="0">
                <a:solidFill>
                  <a:schemeClr val="bg1"/>
                </a:solidFill>
                <a:latin typeface="Arial Narrow" panose="020B0606020202030204" pitchFamily="34" charset="0"/>
              </a:rPr>
              <a:t>Product</a:t>
            </a:r>
            <a:endParaRPr lang="en-US" sz="2000" b="1" dirty="0">
              <a:latin typeface="Arial Narrow" panose="020B0606020202030204" pitchFamily="34" charset="0"/>
            </a:endParaRPr>
          </a:p>
          <a:p>
            <a:pPr algn="ctr"/>
            <a:endParaRPr lang="en-US" sz="2000" b="1" dirty="0">
              <a:solidFill>
                <a:schemeClr val="bg1"/>
              </a:solidFill>
              <a:latin typeface="Arial Narrow" panose="020B0606020202030204" pitchFamily="34" charset="0"/>
            </a:endParaRPr>
          </a:p>
          <a:p>
            <a:pPr algn="ctr"/>
            <a:endParaRPr lang="en-US" sz="1100" b="1" dirty="0" smtClean="0">
              <a:solidFill>
                <a:schemeClr val="bg1"/>
              </a:solidFill>
              <a:latin typeface="Arial Narrow" panose="020B0606020202030204" pitchFamily="34" charset="0"/>
            </a:endParaRPr>
          </a:p>
        </p:txBody>
      </p:sp>
      <p:sp>
        <p:nvSpPr>
          <p:cNvPr id="33" name="Rounded Rectangle 32"/>
          <p:cNvSpPr>
            <a:spLocks noChangeAspect="1"/>
          </p:cNvSpPr>
          <p:nvPr/>
        </p:nvSpPr>
        <p:spPr>
          <a:xfrm>
            <a:off x="11177508" y="3282228"/>
            <a:ext cx="685800" cy="914400"/>
          </a:xfrm>
          <a:prstGeom prst="roundRect">
            <a:avLst/>
          </a:prstGeom>
        </p:spPr>
        <p:style>
          <a:lnRef idx="0">
            <a:schemeClr val="accent4"/>
          </a:lnRef>
          <a:fillRef idx="3">
            <a:schemeClr val="accent4"/>
          </a:fillRef>
          <a:effectRef idx="3">
            <a:schemeClr val="accent4"/>
          </a:effectRef>
          <a:fontRef idx="minor">
            <a:schemeClr val="lt1"/>
          </a:fontRef>
        </p:style>
        <p:txBody>
          <a:bodyPr lIns="0" rIns="0" rtlCol="0" anchor="ctr"/>
          <a:lstStyle/>
          <a:p>
            <a:pPr algn="ctr"/>
            <a:r>
              <a:rPr lang="en-US" sz="1100" b="1" dirty="0" smtClean="0">
                <a:solidFill>
                  <a:schemeClr val="bg2">
                    <a:lumMod val="25000"/>
                  </a:schemeClr>
                </a:solidFill>
                <a:latin typeface="Arial Narrow" panose="020B0606020202030204" pitchFamily="34" charset="0"/>
              </a:rPr>
              <a:t>Collection Product</a:t>
            </a:r>
            <a:endParaRPr lang="en-US" sz="2000" b="1" dirty="0">
              <a:latin typeface="Arial Narrow" panose="020B0606020202030204" pitchFamily="34" charset="0"/>
            </a:endParaRPr>
          </a:p>
          <a:p>
            <a:pPr algn="ctr"/>
            <a:endParaRPr lang="en-US" sz="2000" b="1" dirty="0">
              <a:solidFill>
                <a:schemeClr val="bg2">
                  <a:lumMod val="25000"/>
                </a:schemeClr>
              </a:solidFill>
              <a:latin typeface="Arial Narrow" panose="020B0606020202030204" pitchFamily="34" charset="0"/>
            </a:endParaRPr>
          </a:p>
          <a:p>
            <a:pPr algn="ctr"/>
            <a:endParaRPr lang="en-US" sz="1100" b="1" dirty="0" smtClean="0">
              <a:solidFill>
                <a:schemeClr val="bg2">
                  <a:lumMod val="25000"/>
                </a:schemeClr>
              </a:solidFill>
              <a:latin typeface="Arial Narrow" panose="020B0606020202030204" pitchFamily="34" charset="0"/>
            </a:endParaRPr>
          </a:p>
        </p:txBody>
      </p:sp>
      <p:sp>
        <p:nvSpPr>
          <p:cNvPr id="34" name="Rounded Rectangle 33"/>
          <p:cNvSpPr>
            <a:spLocks noChangeAspect="1"/>
          </p:cNvSpPr>
          <p:nvPr/>
        </p:nvSpPr>
        <p:spPr>
          <a:xfrm>
            <a:off x="11177508" y="4759980"/>
            <a:ext cx="685800" cy="9144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100" b="1" dirty="0" smtClean="0">
                <a:latin typeface="Arial Narrow" panose="020B0606020202030204" pitchFamily="34" charset="0"/>
              </a:rPr>
              <a:t>Basic</a:t>
            </a:r>
          </a:p>
          <a:p>
            <a:pPr algn="ctr"/>
            <a:r>
              <a:rPr lang="en-US" sz="1100" b="1" dirty="0" smtClean="0">
                <a:latin typeface="Arial Narrow" panose="020B0606020202030204" pitchFamily="34" charset="0"/>
              </a:rPr>
              <a:t>Product</a:t>
            </a:r>
          </a:p>
          <a:p>
            <a:pPr algn="ctr"/>
            <a:endParaRPr lang="en-US" sz="1100" b="1" dirty="0" smtClean="0">
              <a:latin typeface="Arial Narrow" panose="020B0606020202030204" pitchFamily="34" charset="0"/>
            </a:endParaRPr>
          </a:p>
          <a:p>
            <a:pPr algn="ctr"/>
            <a:endParaRPr lang="en-US" sz="1100" b="1" dirty="0">
              <a:latin typeface="Arial Narrow" panose="020B0606020202030204" pitchFamily="34" charset="0"/>
            </a:endParaRPr>
          </a:p>
          <a:p>
            <a:pPr algn="ctr"/>
            <a:endParaRPr lang="en-US" sz="1100" b="1" dirty="0">
              <a:latin typeface="Arial Narrow" panose="020B0606020202030204" pitchFamily="34" charset="0"/>
            </a:endParaRPr>
          </a:p>
        </p:txBody>
      </p:sp>
      <p:cxnSp>
        <p:nvCxnSpPr>
          <p:cNvPr id="36" name="Straight Arrow Connector 35"/>
          <p:cNvCxnSpPr>
            <a:stCxn id="9" idx="3"/>
            <a:endCxn id="32" idx="1"/>
          </p:cNvCxnSpPr>
          <p:nvPr/>
        </p:nvCxnSpPr>
        <p:spPr>
          <a:xfrm>
            <a:off x="8878061" y="2261676"/>
            <a:ext cx="2299447" cy="0"/>
          </a:xfrm>
          <a:prstGeom prst="straightConnector1">
            <a:avLst/>
          </a:prstGeom>
          <a:ln w="50800">
            <a:solidFill>
              <a:schemeClr val="bg2">
                <a:lumMod val="2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12" idx="1"/>
            <a:endCxn id="10" idx="3"/>
          </p:cNvCxnSpPr>
          <p:nvPr/>
        </p:nvCxnSpPr>
        <p:spPr>
          <a:xfrm flipH="1">
            <a:off x="8192261" y="3739428"/>
            <a:ext cx="685800" cy="0"/>
          </a:xfrm>
          <a:prstGeom prst="straightConnector1">
            <a:avLst/>
          </a:prstGeom>
          <a:ln w="50800">
            <a:solidFill>
              <a:schemeClr val="bg2">
                <a:lumMod val="2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12" idx="3"/>
            <a:endCxn id="33" idx="1"/>
          </p:cNvCxnSpPr>
          <p:nvPr/>
        </p:nvCxnSpPr>
        <p:spPr>
          <a:xfrm>
            <a:off x="9563861" y="3739428"/>
            <a:ext cx="1613647" cy="0"/>
          </a:xfrm>
          <a:prstGeom prst="straightConnector1">
            <a:avLst/>
          </a:prstGeom>
          <a:ln w="50800">
            <a:solidFill>
              <a:schemeClr val="bg2">
                <a:lumMod val="2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4" name="Elbow Connector 43"/>
          <p:cNvCxnSpPr>
            <a:stCxn id="13" idx="2"/>
            <a:endCxn id="15" idx="2"/>
          </p:cNvCxnSpPr>
          <p:nvPr/>
        </p:nvCxnSpPr>
        <p:spPr>
          <a:xfrm rot="16200000" flipH="1">
            <a:off x="8148185" y="4601604"/>
            <a:ext cx="12700" cy="2145552"/>
          </a:xfrm>
          <a:prstGeom prst="bentConnector3">
            <a:avLst>
              <a:gd name="adj1" fmla="val 1800000"/>
            </a:avLst>
          </a:prstGeom>
          <a:ln w="50800">
            <a:solidFill>
              <a:schemeClr val="bg2">
                <a:lumMod val="2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6" name="Elbow Connector 45"/>
          <p:cNvCxnSpPr>
            <a:stCxn id="11" idx="2"/>
            <a:endCxn id="16" idx="2"/>
          </p:cNvCxnSpPr>
          <p:nvPr/>
        </p:nvCxnSpPr>
        <p:spPr>
          <a:xfrm rot="16200000" flipH="1">
            <a:off x="8922137" y="4601604"/>
            <a:ext cx="12700" cy="2145552"/>
          </a:xfrm>
          <a:prstGeom prst="bentConnector3">
            <a:avLst>
              <a:gd name="adj1" fmla="val 1800000"/>
            </a:avLst>
          </a:prstGeom>
          <a:ln w="50800">
            <a:solidFill>
              <a:schemeClr val="bg2">
                <a:lumMod val="2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9" idx="3"/>
            <a:endCxn id="34" idx="1"/>
          </p:cNvCxnSpPr>
          <p:nvPr/>
        </p:nvCxnSpPr>
        <p:spPr>
          <a:xfrm>
            <a:off x="8878061" y="2261676"/>
            <a:ext cx="2299447" cy="2955504"/>
          </a:xfrm>
          <a:prstGeom prst="straightConnector1">
            <a:avLst/>
          </a:prstGeom>
          <a:ln w="50800">
            <a:solidFill>
              <a:schemeClr val="bg2">
                <a:lumMod val="2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stCxn id="12" idx="3"/>
            <a:endCxn id="34" idx="1"/>
          </p:cNvCxnSpPr>
          <p:nvPr/>
        </p:nvCxnSpPr>
        <p:spPr>
          <a:xfrm>
            <a:off x="9563861" y="3739428"/>
            <a:ext cx="1613647" cy="1477752"/>
          </a:xfrm>
          <a:prstGeom prst="straightConnector1">
            <a:avLst/>
          </a:prstGeom>
          <a:ln w="50800">
            <a:solidFill>
              <a:schemeClr val="bg2">
                <a:lumMod val="2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stCxn id="10" idx="3"/>
            <a:endCxn id="34" idx="1"/>
          </p:cNvCxnSpPr>
          <p:nvPr/>
        </p:nvCxnSpPr>
        <p:spPr>
          <a:xfrm>
            <a:off x="8192261" y="3739428"/>
            <a:ext cx="2985247" cy="1477752"/>
          </a:xfrm>
          <a:prstGeom prst="straightConnector1">
            <a:avLst/>
          </a:prstGeom>
          <a:ln w="50800">
            <a:solidFill>
              <a:schemeClr val="bg2">
                <a:lumMod val="2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16" idx="3"/>
            <a:endCxn id="34" idx="1"/>
          </p:cNvCxnSpPr>
          <p:nvPr/>
        </p:nvCxnSpPr>
        <p:spPr>
          <a:xfrm>
            <a:off x="10337813" y="5217180"/>
            <a:ext cx="839695" cy="0"/>
          </a:xfrm>
          <a:prstGeom prst="straightConnector1">
            <a:avLst/>
          </a:prstGeom>
          <a:ln w="50800">
            <a:solidFill>
              <a:schemeClr val="bg2">
                <a:lumMod val="2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58" name="Content Placeholder 2"/>
          <p:cNvSpPr txBox="1">
            <a:spLocks/>
          </p:cNvSpPr>
          <p:nvPr/>
        </p:nvSpPr>
        <p:spPr>
          <a:xfrm>
            <a:off x="838199" y="2148817"/>
            <a:ext cx="6518835" cy="171341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smtClean="0"/>
              <a:t>Inventories point from a product to its member products (solid lines):</a:t>
            </a:r>
          </a:p>
          <a:p>
            <a:pPr lvl="2"/>
            <a:r>
              <a:rPr lang="en-US" dirty="0" smtClean="0"/>
              <a:t>Bundle and collection inventories point to their respective collection and basic member products</a:t>
            </a:r>
          </a:p>
        </p:txBody>
      </p:sp>
      <p:sp>
        <p:nvSpPr>
          <p:cNvPr id="59" name="Content Placeholder 2"/>
          <p:cNvSpPr txBox="1">
            <a:spLocks/>
          </p:cNvSpPr>
          <p:nvPr/>
        </p:nvSpPr>
        <p:spPr>
          <a:xfrm>
            <a:off x="838198" y="3739428"/>
            <a:ext cx="5900662" cy="20238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smtClean="0"/>
              <a:t>Internal References indicate a direct relationship between products (dashed lines):</a:t>
            </a:r>
          </a:p>
          <a:p>
            <a:pPr lvl="2"/>
            <a:r>
              <a:rPr lang="en-US" dirty="0" smtClean="0"/>
              <a:t>Bundle, collection, and basic products referencing related products of the same type</a:t>
            </a:r>
          </a:p>
        </p:txBody>
      </p:sp>
      <p:sp>
        <p:nvSpPr>
          <p:cNvPr id="60" name="Content Placeholder 2"/>
          <p:cNvSpPr txBox="1">
            <a:spLocks/>
          </p:cNvSpPr>
          <p:nvPr/>
        </p:nvSpPr>
        <p:spPr>
          <a:xfrm>
            <a:off x="838197" y="5694345"/>
            <a:ext cx="5894312" cy="96663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a:r>
              <a:rPr lang="en-US" dirty="0" smtClean="0"/>
              <a:t>Bundle, collection, and basic products to relevant basic products (e.g. documents, context products, etc.)</a:t>
            </a:r>
          </a:p>
        </p:txBody>
      </p:sp>
    </p:spTree>
    <p:extLst>
      <p:ext uri="{BB962C8B-B14F-4D97-AF65-F5344CB8AC3E}">
        <p14:creationId xmlns:p14="http://schemas.microsoft.com/office/powerpoint/2010/main" val="248258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fade">
                                      <p:cBhvr>
                                        <p:cTn id="7" dur="500"/>
                                        <p:tgtEl>
                                          <p:spTgt spid="5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up)">
                                      <p:cBhvr>
                                        <p:cTn id="15" dur="500"/>
                                        <p:tgtEl>
                                          <p:spTgt spid="20"/>
                                        </p:tgtEl>
                                      </p:cBhvr>
                                    </p:animEffect>
                                  </p:childTnLst>
                                </p:cTn>
                              </p:par>
                              <p:par>
                                <p:cTn id="16" presetID="22" presetClass="entr" presetSubtype="1" fill="hold" nodeType="with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wipe(up)">
                                      <p:cBhvr>
                                        <p:cTn id="18" dur="500"/>
                                        <p:tgtEl>
                                          <p:spTgt spid="23"/>
                                        </p:tgtEl>
                                      </p:cBhvr>
                                    </p:animEffect>
                                  </p:childTnLst>
                                </p:cTn>
                              </p:par>
                            </p:childTnLst>
                          </p:cTn>
                        </p:par>
                        <p:par>
                          <p:cTn id="19" fill="hold">
                            <p:stCondLst>
                              <p:cond delay="1500"/>
                            </p:stCondLst>
                            <p:childTnLst>
                              <p:par>
                                <p:cTn id="20" presetID="10" presetClass="entr" presetSubtype="0" fill="hold" grpId="0" nodeType="after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500"/>
                                        <p:tgtEl>
                                          <p:spTgt spid="12"/>
                                        </p:tgtEl>
                                      </p:cBhvr>
                                    </p:animEffect>
                                  </p:childTnLst>
                                </p:cTn>
                              </p:par>
                            </p:childTnLst>
                          </p:cTn>
                        </p:par>
                        <p:par>
                          <p:cTn id="26" fill="hold">
                            <p:stCondLst>
                              <p:cond delay="2000"/>
                            </p:stCondLst>
                            <p:childTnLst>
                              <p:par>
                                <p:cTn id="27" presetID="22" presetClass="entr" presetSubtype="1" fill="hold" nodeType="afterEffect">
                                  <p:stCondLst>
                                    <p:cond delay="0"/>
                                  </p:stCondLst>
                                  <p:childTnLst>
                                    <p:set>
                                      <p:cBhvr>
                                        <p:cTn id="28" dur="1" fill="hold">
                                          <p:stCondLst>
                                            <p:cond delay="0"/>
                                          </p:stCondLst>
                                        </p:cTn>
                                        <p:tgtEl>
                                          <p:spTgt spid="27"/>
                                        </p:tgtEl>
                                        <p:attrNameLst>
                                          <p:attrName>style.visibility</p:attrName>
                                        </p:attrNameLst>
                                      </p:cBhvr>
                                      <p:to>
                                        <p:strVal val="visible"/>
                                      </p:to>
                                    </p:set>
                                    <p:animEffect transition="in" filter="wipe(up)">
                                      <p:cBhvr>
                                        <p:cTn id="29" dur="500"/>
                                        <p:tgtEl>
                                          <p:spTgt spid="27"/>
                                        </p:tgtEl>
                                      </p:cBhvr>
                                    </p:animEffect>
                                  </p:childTnLst>
                                </p:cTn>
                              </p:par>
                              <p:par>
                                <p:cTn id="30" presetID="22" presetClass="entr" presetSubtype="1" fill="hold" nodeType="with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wipe(up)">
                                      <p:cBhvr>
                                        <p:cTn id="32" dur="500"/>
                                        <p:tgtEl>
                                          <p:spTgt spid="25"/>
                                        </p:tgtEl>
                                      </p:cBhvr>
                                    </p:animEffect>
                                  </p:childTnLst>
                                </p:cTn>
                              </p:par>
                            </p:childTnLst>
                          </p:cTn>
                        </p:par>
                        <p:par>
                          <p:cTn id="33" fill="hold">
                            <p:stCondLst>
                              <p:cond delay="2500"/>
                            </p:stCondLst>
                            <p:childTnLst>
                              <p:par>
                                <p:cTn id="34" presetID="10" presetClass="entr" presetSubtype="0"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fade">
                                      <p:cBhvr>
                                        <p:cTn id="36" dur="500"/>
                                        <p:tgtEl>
                                          <p:spTgt spid="13"/>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500"/>
                                        <p:tgtEl>
                                          <p:spTgt spid="11"/>
                                        </p:tgtEl>
                                      </p:cBhvr>
                                    </p:animEffect>
                                  </p:childTnLst>
                                </p:cTn>
                              </p:par>
                            </p:childTnLst>
                          </p:cTn>
                        </p:par>
                        <p:par>
                          <p:cTn id="40" fill="hold">
                            <p:stCondLst>
                              <p:cond delay="3000"/>
                            </p:stCondLst>
                            <p:childTnLst>
                              <p:par>
                                <p:cTn id="41" presetID="22" presetClass="entr" presetSubtype="1" fill="hold" nodeType="afterEffect">
                                  <p:stCondLst>
                                    <p:cond delay="0"/>
                                  </p:stCondLst>
                                  <p:childTnLst>
                                    <p:set>
                                      <p:cBhvr>
                                        <p:cTn id="42" dur="1" fill="hold">
                                          <p:stCondLst>
                                            <p:cond delay="0"/>
                                          </p:stCondLst>
                                        </p:cTn>
                                        <p:tgtEl>
                                          <p:spTgt spid="29"/>
                                        </p:tgtEl>
                                        <p:attrNameLst>
                                          <p:attrName>style.visibility</p:attrName>
                                        </p:attrNameLst>
                                      </p:cBhvr>
                                      <p:to>
                                        <p:strVal val="visible"/>
                                      </p:to>
                                    </p:set>
                                    <p:animEffect transition="in" filter="wipe(up)">
                                      <p:cBhvr>
                                        <p:cTn id="43" dur="500"/>
                                        <p:tgtEl>
                                          <p:spTgt spid="29"/>
                                        </p:tgtEl>
                                      </p:cBhvr>
                                    </p:animEffect>
                                  </p:childTnLst>
                                </p:cTn>
                              </p:par>
                              <p:par>
                                <p:cTn id="44" presetID="22" presetClass="entr" presetSubtype="1" fill="hold" nodeType="with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3500"/>
                            </p:stCondLst>
                            <p:childTnLst>
                              <p:par>
                                <p:cTn id="48" presetID="10" presetClass="entr" presetSubtype="0" fill="hold" grpId="0" nodeType="after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fade">
                                      <p:cBhvr>
                                        <p:cTn id="50" dur="500"/>
                                        <p:tgtEl>
                                          <p:spTgt spid="15"/>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16"/>
                                        </p:tgtEl>
                                        <p:attrNameLst>
                                          <p:attrName>style.visibility</p:attrName>
                                        </p:attrNameLst>
                                      </p:cBhvr>
                                      <p:to>
                                        <p:strVal val="visible"/>
                                      </p:to>
                                    </p:set>
                                    <p:animEffect transition="in" filter="fade">
                                      <p:cBhvr>
                                        <p:cTn id="53" dur="500"/>
                                        <p:tgtEl>
                                          <p:spTgt spid="16"/>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59"/>
                                        </p:tgtEl>
                                        <p:attrNameLst>
                                          <p:attrName>style.visibility</p:attrName>
                                        </p:attrNameLst>
                                      </p:cBhvr>
                                      <p:to>
                                        <p:strVal val="visible"/>
                                      </p:to>
                                    </p:set>
                                    <p:animEffect transition="in" filter="fade">
                                      <p:cBhvr>
                                        <p:cTn id="58" dur="500"/>
                                        <p:tgtEl>
                                          <p:spTgt spid="59"/>
                                        </p:tgtEl>
                                      </p:cBhvr>
                                    </p:animEffect>
                                  </p:childTnLst>
                                </p:cTn>
                              </p:par>
                            </p:childTnLst>
                          </p:cTn>
                        </p:par>
                        <p:par>
                          <p:cTn id="59" fill="hold">
                            <p:stCondLst>
                              <p:cond delay="500"/>
                            </p:stCondLst>
                            <p:childTnLst>
                              <p:par>
                                <p:cTn id="60" presetID="22" presetClass="entr" presetSubtype="8" fill="hold" nodeType="afterEffect">
                                  <p:stCondLst>
                                    <p:cond delay="0"/>
                                  </p:stCondLst>
                                  <p:childTnLst>
                                    <p:set>
                                      <p:cBhvr>
                                        <p:cTn id="61" dur="1" fill="hold">
                                          <p:stCondLst>
                                            <p:cond delay="0"/>
                                          </p:stCondLst>
                                        </p:cTn>
                                        <p:tgtEl>
                                          <p:spTgt spid="36"/>
                                        </p:tgtEl>
                                        <p:attrNameLst>
                                          <p:attrName>style.visibility</p:attrName>
                                        </p:attrNameLst>
                                      </p:cBhvr>
                                      <p:to>
                                        <p:strVal val="visible"/>
                                      </p:to>
                                    </p:set>
                                    <p:animEffect transition="in" filter="wipe(left)">
                                      <p:cBhvr>
                                        <p:cTn id="62" dur="500"/>
                                        <p:tgtEl>
                                          <p:spTgt spid="36"/>
                                        </p:tgtEl>
                                      </p:cBhvr>
                                    </p:animEffect>
                                  </p:childTnLst>
                                </p:cTn>
                              </p:par>
                            </p:childTnLst>
                          </p:cTn>
                        </p:par>
                        <p:par>
                          <p:cTn id="63" fill="hold">
                            <p:stCondLst>
                              <p:cond delay="1000"/>
                            </p:stCondLst>
                            <p:childTnLst>
                              <p:par>
                                <p:cTn id="64" presetID="10" presetClass="entr" presetSubtype="0" fill="hold" grpId="0" nodeType="afterEffect">
                                  <p:stCondLst>
                                    <p:cond delay="0"/>
                                  </p:stCondLst>
                                  <p:childTnLst>
                                    <p:set>
                                      <p:cBhvr>
                                        <p:cTn id="65" dur="1" fill="hold">
                                          <p:stCondLst>
                                            <p:cond delay="0"/>
                                          </p:stCondLst>
                                        </p:cTn>
                                        <p:tgtEl>
                                          <p:spTgt spid="32"/>
                                        </p:tgtEl>
                                        <p:attrNameLst>
                                          <p:attrName>style.visibility</p:attrName>
                                        </p:attrNameLst>
                                      </p:cBhvr>
                                      <p:to>
                                        <p:strVal val="visible"/>
                                      </p:to>
                                    </p:set>
                                    <p:animEffect transition="in" filter="fade">
                                      <p:cBhvr>
                                        <p:cTn id="66" dur="500"/>
                                        <p:tgtEl>
                                          <p:spTgt spid="32"/>
                                        </p:tgtEl>
                                      </p:cBhvr>
                                    </p:animEffect>
                                  </p:childTnLst>
                                </p:cTn>
                              </p:par>
                            </p:childTnLst>
                          </p:cTn>
                        </p:par>
                        <p:par>
                          <p:cTn id="67" fill="hold">
                            <p:stCondLst>
                              <p:cond delay="1500"/>
                            </p:stCondLst>
                            <p:childTnLst>
                              <p:par>
                                <p:cTn id="68" presetID="22" presetClass="entr" presetSubtype="2" fill="hold" nodeType="afterEffect">
                                  <p:stCondLst>
                                    <p:cond delay="0"/>
                                  </p:stCondLst>
                                  <p:childTnLst>
                                    <p:set>
                                      <p:cBhvr>
                                        <p:cTn id="69" dur="1" fill="hold">
                                          <p:stCondLst>
                                            <p:cond delay="0"/>
                                          </p:stCondLst>
                                        </p:cTn>
                                        <p:tgtEl>
                                          <p:spTgt spid="38"/>
                                        </p:tgtEl>
                                        <p:attrNameLst>
                                          <p:attrName>style.visibility</p:attrName>
                                        </p:attrNameLst>
                                      </p:cBhvr>
                                      <p:to>
                                        <p:strVal val="visible"/>
                                      </p:to>
                                    </p:set>
                                    <p:animEffect transition="in" filter="wipe(right)">
                                      <p:cBhvr>
                                        <p:cTn id="70" dur="500"/>
                                        <p:tgtEl>
                                          <p:spTgt spid="38"/>
                                        </p:tgtEl>
                                      </p:cBhvr>
                                    </p:animEffect>
                                  </p:childTnLst>
                                </p:cTn>
                              </p:par>
                            </p:childTnLst>
                          </p:cTn>
                        </p:par>
                        <p:par>
                          <p:cTn id="71" fill="hold">
                            <p:stCondLst>
                              <p:cond delay="2000"/>
                            </p:stCondLst>
                            <p:childTnLst>
                              <p:par>
                                <p:cTn id="72" presetID="22" presetClass="entr" presetSubtype="8" fill="hold" nodeType="afterEffect">
                                  <p:stCondLst>
                                    <p:cond delay="0"/>
                                  </p:stCondLst>
                                  <p:childTnLst>
                                    <p:set>
                                      <p:cBhvr>
                                        <p:cTn id="73" dur="1" fill="hold">
                                          <p:stCondLst>
                                            <p:cond delay="0"/>
                                          </p:stCondLst>
                                        </p:cTn>
                                        <p:tgtEl>
                                          <p:spTgt spid="40"/>
                                        </p:tgtEl>
                                        <p:attrNameLst>
                                          <p:attrName>style.visibility</p:attrName>
                                        </p:attrNameLst>
                                      </p:cBhvr>
                                      <p:to>
                                        <p:strVal val="visible"/>
                                      </p:to>
                                    </p:set>
                                    <p:animEffect transition="in" filter="wipe(left)">
                                      <p:cBhvr>
                                        <p:cTn id="74" dur="500"/>
                                        <p:tgtEl>
                                          <p:spTgt spid="40"/>
                                        </p:tgtEl>
                                      </p:cBhvr>
                                    </p:animEffect>
                                  </p:childTnLst>
                                </p:cTn>
                              </p:par>
                            </p:childTnLst>
                          </p:cTn>
                        </p:par>
                        <p:par>
                          <p:cTn id="75" fill="hold">
                            <p:stCondLst>
                              <p:cond delay="2500"/>
                            </p:stCondLst>
                            <p:childTnLst>
                              <p:par>
                                <p:cTn id="76" presetID="10" presetClass="entr" presetSubtype="0" fill="hold" grpId="0" nodeType="afterEffect">
                                  <p:stCondLst>
                                    <p:cond delay="0"/>
                                  </p:stCondLst>
                                  <p:childTnLst>
                                    <p:set>
                                      <p:cBhvr>
                                        <p:cTn id="77" dur="1" fill="hold">
                                          <p:stCondLst>
                                            <p:cond delay="0"/>
                                          </p:stCondLst>
                                        </p:cTn>
                                        <p:tgtEl>
                                          <p:spTgt spid="33"/>
                                        </p:tgtEl>
                                        <p:attrNameLst>
                                          <p:attrName>style.visibility</p:attrName>
                                        </p:attrNameLst>
                                      </p:cBhvr>
                                      <p:to>
                                        <p:strVal val="visible"/>
                                      </p:to>
                                    </p:set>
                                    <p:animEffect transition="in" filter="fade">
                                      <p:cBhvr>
                                        <p:cTn id="78" dur="500"/>
                                        <p:tgtEl>
                                          <p:spTgt spid="33"/>
                                        </p:tgtEl>
                                      </p:cBhvr>
                                    </p:animEffect>
                                  </p:childTnLst>
                                </p:cTn>
                              </p:par>
                            </p:childTnLst>
                          </p:cTn>
                        </p:par>
                        <p:par>
                          <p:cTn id="79" fill="hold">
                            <p:stCondLst>
                              <p:cond delay="3000"/>
                            </p:stCondLst>
                            <p:childTnLst>
                              <p:par>
                                <p:cTn id="80" presetID="22" presetClass="entr" presetSubtype="8" fill="hold" nodeType="afterEffect">
                                  <p:stCondLst>
                                    <p:cond delay="0"/>
                                  </p:stCondLst>
                                  <p:childTnLst>
                                    <p:set>
                                      <p:cBhvr>
                                        <p:cTn id="81" dur="1" fill="hold">
                                          <p:stCondLst>
                                            <p:cond delay="0"/>
                                          </p:stCondLst>
                                        </p:cTn>
                                        <p:tgtEl>
                                          <p:spTgt spid="44"/>
                                        </p:tgtEl>
                                        <p:attrNameLst>
                                          <p:attrName>style.visibility</p:attrName>
                                        </p:attrNameLst>
                                      </p:cBhvr>
                                      <p:to>
                                        <p:strVal val="visible"/>
                                      </p:to>
                                    </p:set>
                                    <p:animEffect transition="in" filter="wipe(left)">
                                      <p:cBhvr>
                                        <p:cTn id="82" dur="500"/>
                                        <p:tgtEl>
                                          <p:spTgt spid="44"/>
                                        </p:tgtEl>
                                      </p:cBhvr>
                                    </p:animEffect>
                                  </p:childTnLst>
                                </p:cTn>
                              </p:par>
                            </p:childTnLst>
                          </p:cTn>
                        </p:par>
                        <p:par>
                          <p:cTn id="83" fill="hold">
                            <p:stCondLst>
                              <p:cond delay="3500"/>
                            </p:stCondLst>
                            <p:childTnLst>
                              <p:par>
                                <p:cTn id="84" presetID="22" presetClass="entr" presetSubtype="8" fill="hold" nodeType="afterEffect">
                                  <p:stCondLst>
                                    <p:cond delay="0"/>
                                  </p:stCondLst>
                                  <p:childTnLst>
                                    <p:set>
                                      <p:cBhvr>
                                        <p:cTn id="85" dur="1" fill="hold">
                                          <p:stCondLst>
                                            <p:cond delay="0"/>
                                          </p:stCondLst>
                                        </p:cTn>
                                        <p:tgtEl>
                                          <p:spTgt spid="46"/>
                                        </p:tgtEl>
                                        <p:attrNameLst>
                                          <p:attrName>style.visibility</p:attrName>
                                        </p:attrNameLst>
                                      </p:cBhvr>
                                      <p:to>
                                        <p:strVal val="visible"/>
                                      </p:to>
                                    </p:set>
                                    <p:animEffect transition="in" filter="wipe(left)">
                                      <p:cBhvr>
                                        <p:cTn id="86" dur="500"/>
                                        <p:tgtEl>
                                          <p:spTgt spid="46"/>
                                        </p:tgtEl>
                                      </p:cBhvr>
                                    </p:animEffect>
                                  </p:childTnLst>
                                </p:cTn>
                              </p:par>
                            </p:childTnLst>
                          </p:cTn>
                        </p:par>
                      </p:childTnLst>
                    </p:cTn>
                  </p:par>
                  <p:par>
                    <p:cTn id="87" fill="hold">
                      <p:stCondLst>
                        <p:cond delay="indefinite"/>
                      </p:stCondLst>
                      <p:childTnLst>
                        <p:par>
                          <p:cTn id="88" fill="hold">
                            <p:stCondLst>
                              <p:cond delay="0"/>
                            </p:stCondLst>
                            <p:childTnLst>
                              <p:par>
                                <p:cTn id="89" presetID="10" presetClass="entr" presetSubtype="0" fill="hold" grpId="0" nodeType="clickEffect">
                                  <p:stCondLst>
                                    <p:cond delay="0"/>
                                  </p:stCondLst>
                                  <p:childTnLst>
                                    <p:set>
                                      <p:cBhvr>
                                        <p:cTn id="90" dur="1" fill="hold">
                                          <p:stCondLst>
                                            <p:cond delay="0"/>
                                          </p:stCondLst>
                                        </p:cTn>
                                        <p:tgtEl>
                                          <p:spTgt spid="60"/>
                                        </p:tgtEl>
                                        <p:attrNameLst>
                                          <p:attrName>style.visibility</p:attrName>
                                        </p:attrNameLst>
                                      </p:cBhvr>
                                      <p:to>
                                        <p:strVal val="visible"/>
                                      </p:to>
                                    </p:set>
                                    <p:animEffect transition="in" filter="fade">
                                      <p:cBhvr>
                                        <p:cTn id="91" dur="500"/>
                                        <p:tgtEl>
                                          <p:spTgt spid="60"/>
                                        </p:tgtEl>
                                      </p:cBhvr>
                                    </p:animEffect>
                                  </p:childTnLst>
                                </p:cTn>
                              </p:par>
                            </p:childTnLst>
                          </p:cTn>
                        </p:par>
                        <p:par>
                          <p:cTn id="92" fill="hold">
                            <p:stCondLst>
                              <p:cond delay="500"/>
                            </p:stCondLst>
                            <p:childTnLst>
                              <p:par>
                                <p:cTn id="93" presetID="10" presetClass="entr" presetSubtype="0" fill="hold" grpId="0" nodeType="afterEffect">
                                  <p:stCondLst>
                                    <p:cond delay="0"/>
                                  </p:stCondLst>
                                  <p:childTnLst>
                                    <p:set>
                                      <p:cBhvr>
                                        <p:cTn id="94" dur="1" fill="hold">
                                          <p:stCondLst>
                                            <p:cond delay="0"/>
                                          </p:stCondLst>
                                        </p:cTn>
                                        <p:tgtEl>
                                          <p:spTgt spid="34"/>
                                        </p:tgtEl>
                                        <p:attrNameLst>
                                          <p:attrName>style.visibility</p:attrName>
                                        </p:attrNameLst>
                                      </p:cBhvr>
                                      <p:to>
                                        <p:strVal val="visible"/>
                                      </p:to>
                                    </p:set>
                                    <p:animEffect transition="in" filter="fade">
                                      <p:cBhvr>
                                        <p:cTn id="95" dur="500"/>
                                        <p:tgtEl>
                                          <p:spTgt spid="34"/>
                                        </p:tgtEl>
                                      </p:cBhvr>
                                    </p:animEffect>
                                  </p:childTnLst>
                                </p:cTn>
                              </p:par>
                            </p:childTnLst>
                          </p:cTn>
                        </p:par>
                        <p:par>
                          <p:cTn id="96" fill="hold">
                            <p:stCondLst>
                              <p:cond delay="1000"/>
                            </p:stCondLst>
                            <p:childTnLst>
                              <p:par>
                                <p:cTn id="97" presetID="22" presetClass="entr" presetSubtype="8" fill="hold" nodeType="afterEffect">
                                  <p:stCondLst>
                                    <p:cond delay="0"/>
                                  </p:stCondLst>
                                  <p:childTnLst>
                                    <p:set>
                                      <p:cBhvr>
                                        <p:cTn id="98" dur="1" fill="hold">
                                          <p:stCondLst>
                                            <p:cond delay="0"/>
                                          </p:stCondLst>
                                        </p:cTn>
                                        <p:tgtEl>
                                          <p:spTgt spid="48"/>
                                        </p:tgtEl>
                                        <p:attrNameLst>
                                          <p:attrName>style.visibility</p:attrName>
                                        </p:attrNameLst>
                                      </p:cBhvr>
                                      <p:to>
                                        <p:strVal val="visible"/>
                                      </p:to>
                                    </p:set>
                                    <p:animEffect transition="in" filter="wipe(left)">
                                      <p:cBhvr>
                                        <p:cTn id="99" dur="500"/>
                                        <p:tgtEl>
                                          <p:spTgt spid="48"/>
                                        </p:tgtEl>
                                      </p:cBhvr>
                                    </p:animEffect>
                                  </p:childTnLst>
                                </p:cTn>
                              </p:par>
                            </p:childTnLst>
                          </p:cTn>
                        </p:par>
                        <p:par>
                          <p:cTn id="100" fill="hold">
                            <p:stCondLst>
                              <p:cond delay="1500"/>
                            </p:stCondLst>
                            <p:childTnLst>
                              <p:par>
                                <p:cTn id="101" presetID="22" presetClass="entr" presetSubtype="8" fill="hold" nodeType="afterEffect">
                                  <p:stCondLst>
                                    <p:cond delay="0"/>
                                  </p:stCondLst>
                                  <p:childTnLst>
                                    <p:set>
                                      <p:cBhvr>
                                        <p:cTn id="102" dur="1" fill="hold">
                                          <p:stCondLst>
                                            <p:cond delay="0"/>
                                          </p:stCondLst>
                                        </p:cTn>
                                        <p:tgtEl>
                                          <p:spTgt spid="50"/>
                                        </p:tgtEl>
                                        <p:attrNameLst>
                                          <p:attrName>style.visibility</p:attrName>
                                        </p:attrNameLst>
                                      </p:cBhvr>
                                      <p:to>
                                        <p:strVal val="visible"/>
                                      </p:to>
                                    </p:set>
                                    <p:animEffect transition="in" filter="wipe(left)">
                                      <p:cBhvr>
                                        <p:cTn id="103" dur="500"/>
                                        <p:tgtEl>
                                          <p:spTgt spid="50"/>
                                        </p:tgtEl>
                                      </p:cBhvr>
                                    </p:animEffect>
                                  </p:childTnLst>
                                </p:cTn>
                              </p:par>
                            </p:childTnLst>
                          </p:cTn>
                        </p:par>
                        <p:par>
                          <p:cTn id="104" fill="hold">
                            <p:stCondLst>
                              <p:cond delay="2000"/>
                            </p:stCondLst>
                            <p:childTnLst>
                              <p:par>
                                <p:cTn id="105" presetID="22" presetClass="entr" presetSubtype="8" fill="hold" nodeType="afterEffect">
                                  <p:stCondLst>
                                    <p:cond delay="0"/>
                                  </p:stCondLst>
                                  <p:childTnLst>
                                    <p:set>
                                      <p:cBhvr>
                                        <p:cTn id="106" dur="1" fill="hold">
                                          <p:stCondLst>
                                            <p:cond delay="0"/>
                                          </p:stCondLst>
                                        </p:cTn>
                                        <p:tgtEl>
                                          <p:spTgt spid="54"/>
                                        </p:tgtEl>
                                        <p:attrNameLst>
                                          <p:attrName>style.visibility</p:attrName>
                                        </p:attrNameLst>
                                      </p:cBhvr>
                                      <p:to>
                                        <p:strVal val="visible"/>
                                      </p:to>
                                    </p:set>
                                    <p:animEffect transition="in" filter="wipe(left)">
                                      <p:cBhvr>
                                        <p:cTn id="107" dur="500"/>
                                        <p:tgtEl>
                                          <p:spTgt spid="54"/>
                                        </p:tgtEl>
                                      </p:cBhvr>
                                    </p:animEffect>
                                  </p:childTnLst>
                                </p:cTn>
                              </p:par>
                            </p:childTnLst>
                          </p:cTn>
                        </p:par>
                        <p:par>
                          <p:cTn id="108" fill="hold">
                            <p:stCondLst>
                              <p:cond delay="2500"/>
                            </p:stCondLst>
                            <p:childTnLst>
                              <p:par>
                                <p:cTn id="109" presetID="22" presetClass="entr" presetSubtype="8" fill="hold" nodeType="afterEffect">
                                  <p:stCondLst>
                                    <p:cond delay="0"/>
                                  </p:stCondLst>
                                  <p:childTnLst>
                                    <p:set>
                                      <p:cBhvr>
                                        <p:cTn id="110" dur="1" fill="hold">
                                          <p:stCondLst>
                                            <p:cond delay="0"/>
                                          </p:stCondLst>
                                        </p:cTn>
                                        <p:tgtEl>
                                          <p:spTgt spid="57"/>
                                        </p:tgtEl>
                                        <p:attrNameLst>
                                          <p:attrName>style.visibility</p:attrName>
                                        </p:attrNameLst>
                                      </p:cBhvr>
                                      <p:to>
                                        <p:strVal val="visible"/>
                                      </p:to>
                                    </p:set>
                                    <p:animEffect transition="in" filter="wipe(left)">
                                      <p:cBhvr>
                                        <p:cTn id="111"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5" grpId="0" animBg="1"/>
      <p:bldP spid="16" grpId="0" animBg="1"/>
      <p:bldP spid="32" grpId="0" animBg="1"/>
      <p:bldP spid="33" grpId="0" animBg="1"/>
      <p:bldP spid="34" grpId="0" animBg="1"/>
      <p:bldP spid="58" grpId="0"/>
      <p:bldP spid="59" grpId="0"/>
      <p:bldP spid="6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 Products</a:t>
            </a:r>
            <a:endParaRPr lang="en-US" dirty="0"/>
          </a:p>
        </p:txBody>
      </p:sp>
      <p:sp>
        <p:nvSpPr>
          <p:cNvPr id="3" name="Content Placeholder 2"/>
          <p:cNvSpPr>
            <a:spLocks noGrp="1"/>
          </p:cNvSpPr>
          <p:nvPr>
            <p:ph idx="1"/>
          </p:nvPr>
        </p:nvSpPr>
        <p:spPr>
          <a:xfrm>
            <a:off x="838200" y="1288215"/>
            <a:ext cx="10515600" cy="1255470"/>
          </a:xfrm>
        </p:spPr>
        <p:txBody>
          <a:bodyPr>
            <a:normAutofit/>
          </a:bodyPr>
          <a:lstStyle/>
          <a:p>
            <a:r>
              <a:rPr lang="en-US" dirty="0" smtClean="0"/>
              <a:t>Describe physical or conceptual objects which are not physically part of the PDS archive (e.g. institutions, missions, spacecraft, instruments, targets, etc.)</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35630" y="2746127"/>
            <a:ext cx="1371600" cy="1123903"/>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2465" y="2552375"/>
            <a:ext cx="1828800" cy="1511405"/>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26500" y="2671057"/>
            <a:ext cx="1371600" cy="1274039"/>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11595" y="3055857"/>
            <a:ext cx="1828800" cy="504444"/>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693334" y="2864985"/>
            <a:ext cx="1828800" cy="886182"/>
          </a:xfrm>
          <a:prstGeom prst="rect">
            <a:avLst/>
          </a:prstGeom>
        </p:spPr>
      </p:pic>
      <p:sp>
        <p:nvSpPr>
          <p:cNvPr id="9" name="Content Placeholder 2"/>
          <p:cNvSpPr txBox="1">
            <a:spLocks/>
          </p:cNvSpPr>
          <p:nvPr/>
        </p:nvSpPr>
        <p:spPr>
          <a:xfrm>
            <a:off x="838200" y="4072466"/>
            <a:ext cx="10515600" cy="27855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Provide the ability to indicate the association or provenance of other types of archive products by referencing the context product</a:t>
            </a:r>
          </a:p>
          <a:p>
            <a:r>
              <a:rPr lang="en-US" dirty="0" smtClean="0"/>
              <a:t>Under the stewardship of (managed and maintained by) the PDS Engineering Node</a:t>
            </a:r>
          </a:p>
          <a:p>
            <a:r>
              <a:rPr lang="en-US" dirty="0" smtClean="0"/>
              <a:t>Not designed to be user documentation for those objects</a:t>
            </a:r>
            <a:endParaRPr lang="en-US" dirty="0"/>
          </a:p>
        </p:txBody>
      </p:sp>
    </p:spTree>
    <p:extLst>
      <p:ext uri="{BB962C8B-B14F-4D97-AF65-F5344CB8AC3E}">
        <p14:creationId xmlns:p14="http://schemas.microsoft.com/office/powerpoint/2010/main" val="1629368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Archive Generation Procedure</a:t>
            </a:r>
            <a:endParaRPr lang="en-US" dirty="0"/>
          </a:p>
        </p:txBody>
      </p:sp>
      <p:sp>
        <p:nvSpPr>
          <p:cNvPr id="3" name="Content Placeholder 2"/>
          <p:cNvSpPr>
            <a:spLocks noGrp="1"/>
          </p:cNvSpPr>
          <p:nvPr>
            <p:ph idx="1"/>
          </p:nvPr>
        </p:nvSpPr>
        <p:spPr>
          <a:xfrm>
            <a:off x="838200" y="1288214"/>
            <a:ext cx="10515600" cy="540586"/>
          </a:xfrm>
        </p:spPr>
        <p:txBody>
          <a:bodyPr/>
          <a:lstStyle/>
          <a:p>
            <a:pPr marL="0" indent="0">
              <a:buNone/>
            </a:pPr>
            <a:r>
              <a:rPr lang="en-US" dirty="0" smtClean="0"/>
              <a:t>Product planning and design should go from top down:</a:t>
            </a:r>
            <a:endParaRPr lang="en-US" dirty="0"/>
          </a:p>
        </p:txBody>
      </p:sp>
      <p:sp>
        <p:nvSpPr>
          <p:cNvPr id="4" name="Content Placeholder 2"/>
          <p:cNvSpPr txBox="1">
            <a:spLocks/>
          </p:cNvSpPr>
          <p:nvPr/>
        </p:nvSpPr>
        <p:spPr>
          <a:xfrm>
            <a:off x="838200" y="3926826"/>
            <a:ext cx="10515600" cy="54058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smtClean="0"/>
              <a:t>Product generation should go from bottom up:</a:t>
            </a:r>
            <a:endParaRPr lang="en-US" dirty="0"/>
          </a:p>
        </p:txBody>
      </p:sp>
      <p:sp>
        <p:nvSpPr>
          <p:cNvPr id="5" name="Rounded Rectangle 4"/>
          <p:cNvSpPr/>
          <p:nvPr/>
        </p:nvSpPr>
        <p:spPr>
          <a:xfrm>
            <a:off x="838200" y="1837488"/>
            <a:ext cx="1371600" cy="1828800"/>
          </a:xfrm>
          <a:prstGeom prst="roundRect">
            <a:avLst/>
          </a:prstGeom>
        </p:spPr>
        <p:style>
          <a:lnRef idx="0">
            <a:schemeClr val="accent5"/>
          </a:lnRef>
          <a:fillRef idx="3">
            <a:schemeClr val="accent5"/>
          </a:fillRef>
          <a:effectRef idx="3">
            <a:schemeClr val="accent5"/>
          </a:effectRef>
          <a:fontRef idx="minor">
            <a:schemeClr val="lt1"/>
          </a:fontRef>
        </p:style>
        <p:txBody>
          <a:bodyPr lIns="0" tIns="457200" rIns="0" bIns="457200" rtlCol="0" anchor="ctr"/>
          <a:lstStyle/>
          <a:p>
            <a:pPr algn="ctr"/>
            <a:r>
              <a:rPr lang="en-US" sz="2200" b="1" dirty="0" smtClean="0">
                <a:solidFill>
                  <a:schemeClr val="bg1"/>
                </a:solidFill>
                <a:latin typeface="Arial Narrow" panose="020B0606020202030204" pitchFamily="34" charset="0"/>
              </a:rPr>
              <a:t>Bundle</a:t>
            </a:r>
          </a:p>
          <a:p>
            <a:pPr algn="ctr"/>
            <a:r>
              <a:rPr lang="en-US" sz="2200" b="1" dirty="0" smtClean="0">
                <a:solidFill>
                  <a:schemeClr val="bg1"/>
                </a:solidFill>
                <a:latin typeface="Arial Narrow" panose="020B0606020202030204" pitchFamily="34" charset="0"/>
              </a:rPr>
              <a:t>Products</a:t>
            </a:r>
          </a:p>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6" name="Rounded Rectangle 5"/>
          <p:cNvSpPr/>
          <p:nvPr/>
        </p:nvSpPr>
        <p:spPr>
          <a:xfrm>
            <a:off x="2816412" y="1837488"/>
            <a:ext cx="1371600" cy="1828800"/>
          </a:xfrm>
          <a:prstGeom prst="roundRect">
            <a:avLst/>
          </a:prstGeom>
        </p:spPr>
        <p:style>
          <a:lnRef idx="0">
            <a:schemeClr val="accent4"/>
          </a:lnRef>
          <a:fillRef idx="3">
            <a:schemeClr val="accent4"/>
          </a:fillRef>
          <a:effectRef idx="3">
            <a:schemeClr val="accent4"/>
          </a:effectRef>
          <a:fontRef idx="minor">
            <a:schemeClr val="lt1"/>
          </a:fontRef>
        </p:style>
        <p:txBody>
          <a:bodyPr lIns="0" rIns="0" rtlCol="0" anchor="ctr"/>
          <a:lstStyle/>
          <a:p>
            <a:pPr algn="ctr"/>
            <a:r>
              <a:rPr lang="en-US" sz="2200" b="1" dirty="0" smtClean="0">
                <a:solidFill>
                  <a:schemeClr val="bg2">
                    <a:lumMod val="25000"/>
                  </a:schemeClr>
                </a:solidFill>
                <a:latin typeface="Arial Narrow" panose="020B0606020202030204" pitchFamily="34" charset="0"/>
              </a:rPr>
              <a:t>Collection Products</a:t>
            </a:r>
          </a:p>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7" name="Rounded Rectangle 6"/>
          <p:cNvSpPr/>
          <p:nvPr/>
        </p:nvSpPr>
        <p:spPr>
          <a:xfrm>
            <a:off x="4794624" y="1837488"/>
            <a:ext cx="1371600" cy="18288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200" b="1" dirty="0" smtClean="0">
                <a:latin typeface="Arial Narrow" panose="020B0606020202030204" pitchFamily="34" charset="0"/>
              </a:rPr>
              <a:t>Basic</a:t>
            </a:r>
          </a:p>
          <a:p>
            <a:pPr algn="ctr"/>
            <a:r>
              <a:rPr lang="en-US" sz="2200" b="1" dirty="0" smtClean="0">
                <a:latin typeface="Arial Narrow" panose="020B0606020202030204" pitchFamily="34" charset="0"/>
              </a:rPr>
              <a:t>Products</a:t>
            </a:r>
          </a:p>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10" name="Right Arrow 9"/>
          <p:cNvSpPr/>
          <p:nvPr/>
        </p:nvSpPr>
        <p:spPr>
          <a:xfrm>
            <a:off x="2284506" y="2545700"/>
            <a:ext cx="457200" cy="412376"/>
          </a:xfrm>
          <a:prstGeom prst="rightArrow">
            <a:avLst/>
          </a:prstGeom>
          <a:solidFill>
            <a:schemeClr val="bg2">
              <a:lumMod val="25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tx1"/>
                </a:solidFill>
              </a:ln>
              <a:solidFill>
                <a:schemeClr val="bg2">
                  <a:lumMod val="25000"/>
                </a:schemeClr>
              </a:solidFill>
            </a:endParaRPr>
          </a:p>
        </p:txBody>
      </p:sp>
      <p:sp>
        <p:nvSpPr>
          <p:cNvPr id="11" name="Right Arrow 10"/>
          <p:cNvSpPr/>
          <p:nvPr/>
        </p:nvSpPr>
        <p:spPr>
          <a:xfrm>
            <a:off x="4262718" y="2545700"/>
            <a:ext cx="457200" cy="412376"/>
          </a:xfrm>
          <a:prstGeom prst="rightArrow">
            <a:avLst/>
          </a:prstGeom>
          <a:solidFill>
            <a:schemeClr val="bg2">
              <a:lumMod val="25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tx1"/>
                </a:solidFill>
              </a:ln>
              <a:solidFill>
                <a:schemeClr val="bg2">
                  <a:lumMod val="25000"/>
                </a:schemeClr>
              </a:solidFill>
            </a:endParaRPr>
          </a:p>
        </p:txBody>
      </p:sp>
      <p:sp>
        <p:nvSpPr>
          <p:cNvPr id="12" name="Rounded Rectangle 11"/>
          <p:cNvSpPr/>
          <p:nvPr/>
        </p:nvSpPr>
        <p:spPr>
          <a:xfrm>
            <a:off x="4794624" y="4467412"/>
            <a:ext cx="1371600" cy="1828800"/>
          </a:xfrm>
          <a:prstGeom prst="roundRect">
            <a:avLst/>
          </a:prstGeom>
        </p:spPr>
        <p:style>
          <a:lnRef idx="0">
            <a:schemeClr val="accent5"/>
          </a:lnRef>
          <a:fillRef idx="3">
            <a:schemeClr val="accent5"/>
          </a:fillRef>
          <a:effectRef idx="3">
            <a:schemeClr val="accent5"/>
          </a:effectRef>
          <a:fontRef idx="minor">
            <a:schemeClr val="lt1"/>
          </a:fontRef>
        </p:style>
        <p:txBody>
          <a:bodyPr lIns="0" tIns="457200" rIns="0" bIns="457200" rtlCol="0" anchor="ctr"/>
          <a:lstStyle/>
          <a:p>
            <a:pPr algn="ctr"/>
            <a:r>
              <a:rPr lang="en-US" sz="2200" b="1" dirty="0" smtClean="0">
                <a:solidFill>
                  <a:schemeClr val="bg1"/>
                </a:solidFill>
                <a:latin typeface="Arial Narrow" panose="020B0606020202030204" pitchFamily="34" charset="0"/>
              </a:rPr>
              <a:t>Bundle</a:t>
            </a:r>
          </a:p>
          <a:p>
            <a:pPr algn="ctr"/>
            <a:r>
              <a:rPr lang="en-US" sz="2200" b="1" dirty="0" smtClean="0">
                <a:solidFill>
                  <a:schemeClr val="bg1"/>
                </a:solidFill>
                <a:latin typeface="Arial Narrow" panose="020B0606020202030204" pitchFamily="34" charset="0"/>
              </a:rPr>
              <a:t>Products</a:t>
            </a:r>
          </a:p>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13" name="Rounded Rectangle 12"/>
          <p:cNvSpPr/>
          <p:nvPr/>
        </p:nvSpPr>
        <p:spPr>
          <a:xfrm>
            <a:off x="2816412" y="4467412"/>
            <a:ext cx="1371600" cy="1828800"/>
          </a:xfrm>
          <a:prstGeom prst="roundRect">
            <a:avLst/>
          </a:prstGeom>
        </p:spPr>
        <p:style>
          <a:lnRef idx="0">
            <a:schemeClr val="accent4"/>
          </a:lnRef>
          <a:fillRef idx="3">
            <a:schemeClr val="accent4"/>
          </a:fillRef>
          <a:effectRef idx="3">
            <a:schemeClr val="accent4"/>
          </a:effectRef>
          <a:fontRef idx="minor">
            <a:schemeClr val="lt1"/>
          </a:fontRef>
        </p:style>
        <p:txBody>
          <a:bodyPr lIns="0" rIns="0" rtlCol="0" anchor="ctr"/>
          <a:lstStyle/>
          <a:p>
            <a:pPr algn="ctr"/>
            <a:r>
              <a:rPr lang="en-US" sz="2200" b="1" dirty="0" smtClean="0">
                <a:solidFill>
                  <a:schemeClr val="bg2">
                    <a:lumMod val="25000"/>
                  </a:schemeClr>
                </a:solidFill>
                <a:latin typeface="Arial Narrow" panose="020B0606020202030204" pitchFamily="34" charset="0"/>
              </a:rPr>
              <a:t>Collection Products</a:t>
            </a:r>
          </a:p>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14" name="Rounded Rectangle 13"/>
          <p:cNvSpPr/>
          <p:nvPr/>
        </p:nvSpPr>
        <p:spPr>
          <a:xfrm>
            <a:off x="838200" y="4467412"/>
            <a:ext cx="1371600" cy="18288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200" b="1" dirty="0" smtClean="0">
                <a:latin typeface="Arial Narrow" panose="020B0606020202030204" pitchFamily="34" charset="0"/>
              </a:rPr>
              <a:t>Basic</a:t>
            </a:r>
          </a:p>
          <a:p>
            <a:pPr algn="ctr"/>
            <a:r>
              <a:rPr lang="en-US" sz="2200" b="1" dirty="0" smtClean="0">
                <a:latin typeface="Arial Narrow" panose="020B0606020202030204" pitchFamily="34" charset="0"/>
              </a:rPr>
              <a:t>Products</a:t>
            </a:r>
          </a:p>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15" name="Right Arrow 14"/>
          <p:cNvSpPr/>
          <p:nvPr/>
        </p:nvSpPr>
        <p:spPr>
          <a:xfrm>
            <a:off x="2284506" y="5175624"/>
            <a:ext cx="457200" cy="412376"/>
          </a:xfrm>
          <a:prstGeom prst="rightArrow">
            <a:avLst/>
          </a:prstGeom>
          <a:solidFill>
            <a:schemeClr val="bg2">
              <a:lumMod val="25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tx1"/>
                </a:solidFill>
              </a:ln>
              <a:solidFill>
                <a:schemeClr val="bg2">
                  <a:lumMod val="25000"/>
                </a:schemeClr>
              </a:solidFill>
            </a:endParaRPr>
          </a:p>
        </p:txBody>
      </p:sp>
      <p:sp>
        <p:nvSpPr>
          <p:cNvPr id="16" name="Right Arrow 15"/>
          <p:cNvSpPr/>
          <p:nvPr/>
        </p:nvSpPr>
        <p:spPr>
          <a:xfrm>
            <a:off x="4262718" y="5175624"/>
            <a:ext cx="457200" cy="412376"/>
          </a:xfrm>
          <a:prstGeom prst="rightArrow">
            <a:avLst/>
          </a:prstGeom>
          <a:solidFill>
            <a:schemeClr val="bg2">
              <a:lumMod val="25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tx1"/>
                </a:solidFill>
              </a:ln>
              <a:solidFill>
                <a:schemeClr val="bg2">
                  <a:lumMod val="25000"/>
                </a:schemeClr>
              </a:solidFill>
            </a:endParaRPr>
          </a:p>
        </p:txBody>
      </p:sp>
      <p:sp>
        <p:nvSpPr>
          <p:cNvPr id="17" name="Content Placeholder 2"/>
          <p:cNvSpPr txBox="1">
            <a:spLocks/>
          </p:cNvSpPr>
          <p:nvPr/>
        </p:nvSpPr>
        <p:spPr>
          <a:xfrm>
            <a:off x="6293224" y="1837488"/>
            <a:ext cx="5212975" cy="182011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smtClean="0"/>
              <a:t>Collections inherit the bundle ID from the LID of their parent bundle; basic products inherit the bundle and collections IDs from their parent bundle and collection.</a:t>
            </a:r>
            <a:endParaRPr lang="en-US" sz="2400" dirty="0"/>
          </a:p>
        </p:txBody>
      </p:sp>
      <p:sp>
        <p:nvSpPr>
          <p:cNvPr id="18" name="Content Placeholder 2"/>
          <p:cNvSpPr txBox="1">
            <a:spLocks/>
          </p:cNvSpPr>
          <p:nvPr/>
        </p:nvSpPr>
        <p:spPr>
          <a:xfrm>
            <a:off x="6293224" y="4471756"/>
            <a:ext cx="5212975" cy="182011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smtClean="0"/>
              <a:t>Metadata from the basic products needs to be rolled up into the collection and bundles.</a:t>
            </a:r>
            <a:endParaRPr lang="en-US" sz="2400" dirty="0"/>
          </a:p>
        </p:txBody>
      </p:sp>
    </p:spTree>
    <p:extLst>
      <p:ext uri="{BB962C8B-B14F-4D97-AF65-F5344CB8AC3E}">
        <p14:creationId xmlns:p14="http://schemas.microsoft.com/office/powerpoint/2010/main" val="13010966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Archive Design</a:t>
            </a:r>
            <a:endParaRPr lang="en-US" dirty="0"/>
          </a:p>
        </p:txBody>
      </p:sp>
      <p:sp>
        <p:nvSpPr>
          <p:cNvPr id="4" name="Rounded Rectangle 3"/>
          <p:cNvSpPr/>
          <p:nvPr/>
        </p:nvSpPr>
        <p:spPr>
          <a:xfrm>
            <a:off x="7034306" y="1279525"/>
            <a:ext cx="4572000" cy="2468880"/>
          </a:xfrm>
          <a:prstGeom prst="roundRect">
            <a:avLst/>
          </a:prstGeom>
        </p:spPr>
        <p:style>
          <a:lnRef idx="0">
            <a:schemeClr val="accent5"/>
          </a:lnRef>
          <a:fillRef idx="3">
            <a:schemeClr val="accent5"/>
          </a:fillRef>
          <a:effectRef idx="3">
            <a:schemeClr val="accent5"/>
          </a:effectRef>
          <a:fontRef idx="minor">
            <a:schemeClr val="lt1"/>
          </a:fontRef>
        </p:style>
        <p:txBody>
          <a:bodyPr lIns="0" tIns="0" rIns="0" bIns="0" rtlCol="0" anchor="t" anchorCtr="0"/>
          <a:lstStyle/>
          <a:p>
            <a:pPr algn="ctr"/>
            <a:r>
              <a:rPr lang="en-US" sz="2800" b="1" dirty="0" smtClean="0">
                <a:solidFill>
                  <a:schemeClr val="bg1"/>
                </a:solidFill>
                <a:latin typeface="Arial Narrow" panose="020B0606020202030204" pitchFamily="34" charset="0"/>
              </a:rPr>
              <a:t>Bundle I</a:t>
            </a:r>
          </a:p>
          <a:p>
            <a:pPr algn="ctr"/>
            <a:endParaRPr lang="en-US" sz="2000" b="1" dirty="0">
              <a:latin typeface="Arial Narrow" panose="020B0606020202030204" pitchFamily="34" charset="0"/>
            </a:endParaRPr>
          </a:p>
        </p:txBody>
      </p:sp>
      <p:grpSp>
        <p:nvGrpSpPr>
          <p:cNvPr id="33" name="Group 32"/>
          <p:cNvGrpSpPr/>
          <p:nvPr/>
        </p:nvGrpSpPr>
        <p:grpSpPr>
          <a:xfrm>
            <a:off x="7153516" y="1817420"/>
            <a:ext cx="1371600" cy="1828800"/>
            <a:chOff x="6411961" y="4134364"/>
            <a:chExt cx="1371600" cy="1828800"/>
          </a:xfrm>
        </p:grpSpPr>
        <p:sp>
          <p:nvSpPr>
            <p:cNvPr id="5" name="Rounded Rectangle 4"/>
            <p:cNvSpPr/>
            <p:nvPr/>
          </p:nvSpPr>
          <p:spPr>
            <a:xfrm>
              <a:off x="6411961" y="4134364"/>
              <a:ext cx="1371600" cy="1828800"/>
            </a:xfrm>
            <a:prstGeom prst="roundRect">
              <a:avLst/>
            </a:prstGeom>
          </p:spPr>
          <p:style>
            <a:lnRef idx="0">
              <a:schemeClr val="accent4"/>
            </a:lnRef>
            <a:fillRef idx="3">
              <a:schemeClr val="accent4"/>
            </a:fillRef>
            <a:effectRef idx="3">
              <a:schemeClr val="accent4"/>
            </a:effectRef>
            <a:fontRef idx="minor">
              <a:schemeClr val="lt1"/>
            </a:fontRef>
          </p:style>
          <p:txBody>
            <a:bodyPr lIns="0" tIns="0" rIns="0" bIns="0" rtlCol="0" anchor="t" anchorCtr="0"/>
            <a:lstStyle/>
            <a:p>
              <a:pPr algn="ctr"/>
              <a:r>
                <a:rPr lang="en-US" sz="2000" b="1" dirty="0" smtClean="0">
                  <a:solidFill>
                    <a:schemeClr val="bg2">
                      <a:lumMod val="25000"/>
                    </a:schemeClr>
                  </a:solidFill>
                  <a:latin typeface="Arial Narrow" panose="020B0606020202030204" pitchFamily="34" charset="0"/>
                </a:rPr>
                <a:t>Collection A</a:t>
              </a:r>
            </a:p>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6" name="Rounded Rectangle 5"/>
            <p:cNvSpPr>
              <a:spLocks noChangeAspect="1"/>
            </p:cNvSpPr>
            <p:nvPr/>
          </p:nvSpPr>
          <p:spPr>
            <a:xfrm>
              <a:off x="6476418" y="4793208"/>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10" name="Rounded Rectangle 9"/>
            <p:cNvSpPr>
              <a:spLocks noChangeAspect="1"/>
            </p:cNvSpPr>
            <p:nvPr/>
          </p:nvSpPr>
          <p:spPr>
            <a:xfrm>
              <a:off x="6924736" y="4793208"/>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11" name="Rounded Rectangle 10"/>
            <p:cNvSpPr>
              <a:spLocks noChangeAspect="1"/>
            </p:cNvSpPr>
            <p:nvPr/>
          </p:nvSpPr>
          <p:spPr>
            <a:xfrm>
              <a:off x="7373054" y="4793208"/>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15" name="Rounded Rectangle 14"/>
            <p:cNvSpPr>
              <a:spLocks noChangeAspect="1"/>
            </p:cNvSpPr>
            <p:nvPr/>
          </p:nvSpPr>
          <p:spPr>
            <a:xfrm>
              <a:off x="6476418" y="5350460"/>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16" name="Rounded Rectangle 15"/>
            <p:cNvSpPr>
              <a:spLocks noChangeAspect="1"/>
            </p:cNvSpPr>
            <p:nvPr/>
          </p:nvSpPr>
          <p:spPr>
            <a:xfrm>
              <a:off x="6924736" y="5350460"/>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17" name="Rounded Rectangle 16"/>
            <p:cNvSpPr>
              <a:spLocks noChangeAspect="1"/>
            </p:cNvSpPr>
            <p:nvPr/>
          </p:nvSpPr>
          <p:spPr>
            <a:xfrm>
              <a:off x="7373054" y="5350460"/>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grpSp>
      <p:grpSp>
        <p:nvGrpSpPr>
          <p:cNvPr id="32" name="Group 31"/>
          <p:cNvGrpSpPr/>
          <p:nvPr/>
        </p:nvGrpSpPr>
        <p:grpSpPr>
          <a:xfrm>
            <a:off x="8638349" y="1817420"/>
            <a:ext cx="1371600" cy="1828800"/>
            <a:chOff x="8273631" y="4134364"/>
            <a:chExt cx="1371600" cy="1828800"/>
          </a:xfrm>
        </p:grpSpPr>
        <p:sp>
          <p:nvSpPr>
            <p:cNvPr id="18" name="Rounded Rectangle 17"/>
            <p:cNvSpPr/>
            <p:nvPr/>
          </p:nvSpPr>
          <p:spPr>
            <a:xfrm>
              <a:off x="8273631" y="4134364"/>
              <a:ext cx="1371600" cy="1828800"/>
            </a:xfrm>
            <a:prstGeom prst="roundRect">
              <a:avLst/>
            </a:prstGeom>
          </p:spPr>
          <p:style>
            <a:lnRef idx="0">
              <a:schemeClr val="accent4"/>
            </a:lnRef>
            <a:fillRef idx="3">
              <a:schemeClr val="accent4"/>
            </a:fillRef>
            <a:effectRef idx="3">
              <a:schemeClr val="accent4"/>
            </a:effectRef>
            <a:fontRef idx="minor">
              <a:schemeClr val="lt1"/>
            </a:fontRef>
          </p:style>
          <p:txBody>
            <a:bodyPr lIns="0" tIns="0" rIns="0" bIns="0" rtlCol="0" anchor="t" anchorCtr="0"/>
            <a:lstStyle/>
            <a:p>
              <a:pPr algn="ctr"/>
              <a:r>
                <a:rPr lang="en-US" sz="2000" b="1" dirty="0" smtClean="0">
                  <a:solidFill>
                    <a:schemeClr val="bg2">
                      <a:lumMod val="25000"/>
                    </a:schemeClr>
                  </a:solidFill>
                  <a:latin typeface="Arial Narrow" panose="020B0606020202030204" pitchFamily="34" charset="0"/>
                </a:rPr>
                <a:t>Collection B</a:t>
              </a:r>
            </a:p>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19" name="Rounded Rectangle 18"/>
            <p:cNvSpPr>
              <a:spLocks noChangeAspect="1"/>
            </p:cNvSpPr>
            <p:nvPr/>
          </p:nvSpPr>
          <p:spPr>
            <a:xfrm>
              <a:off x="8338088" y="4793208"/>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20" name="Rounded Rectangle 19"/>
            <p:cNvSpPr>
              <a:spLocks noChangeAspect="1"/>
            </p:cNvSpPr>
            <p:nvPr/>
          </p:nvSpPr>
          <p:spPr>
            <a:xfrm>
              <a:off x="8786406" y="4793208"/>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21" name="Rounded Rectangle 20"/>
            <p:cNvSpPr>
              <a:spLocks noChangeAspect="1"/>
            </p:cNvSpPr>
            <p:nvPr/>
          </p:nvSpPr>
          <p:spPr>
            <a:xfrm>
              <a:off x="9234724" y="4793208"/>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22" name="Rounded Rectangle 21"/>
            <p:cNvSpPr>
              <a:spLocks noChangeAspect="1"/>
            </p:cNvSpPr>
            <p:nvPr/>
          </p:nvSpPr>
          <p:spPr>
            <a:xfrm>
              <a:off x="8338088" y="5350460"/>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23" name="Rounded Rectangle 22"/>
            <p:cNvSpPr>
              <a:spLocks noChangeAspect="1"/>
            </p:cNvSpPr>
            <p:nvPr/>
          </p:nvSpPr>
          <p:spPr>
            <a:xfrm>
              <a:off x="8786406" y="5350460"/>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24" name="Rounded Rectangle 23"/>
            <p:cNvSpPr>
              <a:spLocks noChangeAspect="1"/>
            </p:cNvSpPr>
            <p:nvPr/>
          </p:nvSpPr>
          <p:spPr>
            <a:xfrm>
              <a:off x="9234724" y="5350460"/>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grpSp>
      <p:grpSp>
        <p:nvGrpSpPr>
          <p:cNvPr id="34" name="Group 33"/>
          <p:cNvGrpSpPr/>
          <p:nvPr/>
        </p:nvGrpSpPr>
        <p:grpSpPr>
          <a:xfrm>
            <a:off x="10115367" y="1817420"/>
            <a:ext cx="1371600" cy="1828800"/>
            <a:chOff x="9817906" y="4134364"/>
            <a:chExt cx="1371600" cy="1828800"/>
          </a:xfrm>
        </p:grpSpPr>
        <p:sp>
          <p:nvSpPr>
            <p:cNvPr id="25" name="Rounded Rectangle 24"/>
            <p:cNvSpPr/>
            <p:nvPr/>
          </p:nvSpPr>
          <p:spPr>
            <a:xfrm>
              <a:off x="9817906" y="4134364"/>
              <a:ext cx="1371600" cy="1828800"/>
            </a:xfrm>
            <a:prstGeom prst="roundRect">
              <a:avLst/>
            </a:prstGeom>
          </p:spPr>
          <p:style>
            <a:lnRef idx="0">
              <a:schemeClr val="accent4"/>
            </a:lnRef>
            <a:fillRef idx="3">
              <a:schemeClr val="accent4"/>
            </a:fillRef>
            <a:effectRef idx="3">
              <a:schemeClr val="accent4"/>
            </a:effectRef>
            <a:fontRef idx="minor">
              <a:schemeClr val="lt1"/>
            </a:fontRef>
          </p:style>
          <p:txBody>
            <a:bodyPr lIns="0" tIns="0" rIns="0" bIns="0" rtlCol="0" anchor="t" anchorCtr="0"/>
            <a:lstStyle/>
            <a:p>
              <a:pPr algn="ctr"/>
              <a:r>
                <a:rPr lang="en-US" sz="2000" b="1" dirty="0" smtClean="0">
                  <a:solidFill>
                    <a:schemeClr val="bg2">
                      <a:lumMod val="25000"/>
                    </a:schemeClr>
                  </a:solidFill>
                  <a:latin typeface="Arial Narrow" panose="020B0606020202030204" pitchFamily="34" charset="0"/>
                </a:rPr>
                <a:t>Collection C</a:t>
              </a:r>
            </a:p>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26" name="Rounded Rectangle 25"/>
            <p:cNvSpPr>
              <a:spLocks noChangeAspect="1"/>
            </p:cNvSpPr>
            <p:nvPr/>
          </p:nvSpPr>
          <p:spPr>
            <a:xfrm>
              <a:off x="9882363" y="4793208"/>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27" name="Rounded Rectangle 26"/>
            <p:cNvSpPr>
              <a:spLocks noChangeAspect="1"/>
            </p:cNvSpPr>
            <p:nvPr/>
          </p:nvSpPr>
          <p:spPr>
            <a:xfrm>
              <a:off x="10330681" y="4793208"/>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28" name="Rounded Rectangle 27"/>
            <p:cNvSpPr>
              <a:spLocks noChangeAspect="1"/>
            </p:cNvSpPr>
            <p:nvPr/>
          </p:nvSpPr>
          <p:spPr>
            <a:xfrm>
              <a:off x="10778999" y="4793208"/>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29" name="Rounded Rectangle 28"/>
            <p:cNvSpPr>
              <a:spLocks noChangeAspect="1"/>
            </p:cNvSpPr>
            <p:nvPr/>
          </p:nvSpPr>
          <p:spPr>
            <a:xfrm>
              <a:off x="9882363" y="5350460"/>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30" name="Rounded Rectangle 29"/>
            <p:cNvSpPr>
              <a:spLocks noChangeAspect="1"/>
            </p:cNvSpPr>
            <p:nvPr/>
          </p:nvSpPr>
          <p:spPr>
            <a:xfrm>
              <a:off x="10330681" y="5350460"/>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31" name="Rounded Rectangle 30"/>
            <p:cNvSpPr>
              <a:spLocks noChangeAspect="1"/>
            </p:cNvSpPr>
            <p:nvPr/>
          </p:nvSpPr>
          <p:spPr>
            <a:xfrm>
              <a:off x="10778999" y="5350460"/>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grpSp>
      <p:sp>
        <p:nvSpPr>
          <p:cNvPr id="35" name="Rounded Rectangle 34"/>
          <p:cNvSpPr/>
          <p:nvPr/>
        </p:nvSpPr>
        <p:spPr>
          <a:xfrm>
            <a:off x="7034306" y="3843359"/>
            <a:ext cx="4572000" cy="2468880"/>
          </a:xfrm>
          <a:prstGeom prst="roundRect">
            <a:avLst/>
          </a:prstGeom>
        </p:spPr>
        <p:style>
          <a:lnRef idx="0">
            <a:schemeClr val="accent5"/>
          </a:lnRef>
          <a:fillRef idx="3">
            <a:schemeClr val="accent5"/>
          </a:fillRef>
          <a:effectRef idx="3">
            <a:schemeClr val="accent5"/>
          </a:effectRef>
          <a:fontRef idx="minor">
            <a:schemeClr val="lt1"/>
          </a:fontRef>
        </p:style>
        <p:txBody>
          <a:bodyPr lIns="0" tIns="0" rIns="0" bIns="0" rtlCol="0" anchor="t" anchorCtr="0"/>
          <a:lstStyle/>
          <a:p>
            <a:pPr algn="ctr"/>
            <a:r>
              <a:rPr lang="en-US" sz="2800" b="1" dirty="0" smtClean="0">
                <a:solidFill>
                  <a:schemeClr val="bg1"/>
                </a:solidFill>
                <a:latin typeface="Arial Narrow" panose="020B0606020202030204" pitchFamily="34" charset="0"/>
              </a:rPr>
              <a:t>Bundle II</a:t>
            </a:r>
          </a:p>
          <a:p>
            <a:pPr algn="ctr"/>
            <a:endParaRPr lang="en-US" sz="2000" b="1" dirty="0">
              <a:latin typeface="Arial Narrow" panose="020B0606020202030204" pitchFamily="34" charset="0"/>
            </a:endParaRPr>
          </a:p>
        </p:txBody>
      </p:sp>
      <p:grpSp>
        <p:nvGrpSpPr>
          <p:cNvPr id="36" name="Group 35"/>
          <p:cNvGrpSpPr/>
          <p:nvPr/>
        </p:nvGrpSpPr>
        <p:grpSpPr>
          <a:xfrm>
            <a:off x="7147938" y="4380906"/>
            <a:ext cx="1371600" cy="1828800"/>
            <a:chOff x="6411961" y="4134364"/>
            <a:chExt cx="1371600" cy="1828800"/>
          </a:xfrm>
        </p:grpSpPr>
        <p:sp>
          <p:nvSpPr>
            <p:cNvPr id="37" name="Rounded Rectangle 36"/>
            <p:cNvSpPr/>
            <p:nvPr/>
          </p:nvSpPr>
          <p:spPr>
            <a:xfrm>
              <a:off x="6411961" y="4134364"/>
              <a:ext cx="1371600" cy="1828800"/>
            </a:xfrm>
            <a:prstGeom prst="roundRect">
              <a:avLst/>
            </a:prstGeom>
          </p:spPr>
          <p:style>
            <a:lnRef idx="0">
              <a:schemeClr val="accent4"/>
            </a:lnRef>
            <a:fillRef idx="3">
              <a:schemeClr val="accent4"/>
            </a:fillRef>
            <a:effectRef idx="3">
              <a:schemeClr val="accent4"/>
            </a:effectRef>
            <a:fontRef idx="minor">
              <a:schemeClr val="lt1"/>
            </a:fontRef>
          </p:style>
          <p:txBody>
            <a:bodyPr lIns="0" tIns="0" rIns="0" bIns="0" rtlCol="0" anchor="t" anchorCtr="0"/>
            <a:lstStyle/>
            <a:p>
              <a:pPr algn="ctr"/>
              <a:r>
                <a:rPr lang="en-US" sz="2000" b="1" dirty="0" smtClean="0">
                  <a:solidFill>
                    <a:schemeClr val="bg2">
                      <a:lumMod val="25000"/>
                    </a:schemeClr>
                  </a:solidFill>
                  <a:latin typeface="Arial Narrow" panose="020B0606020202030204" pitchFamily="34" charset="0"/>
                </a:rPr>
                <a:t>Collection D</a:t>
              </a:r>
            </a:p>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38" name="Rounded Rectangle 37"/>
            <p:cNvSpPr>
              <a:spLocks noChangeAspect="1"/>
            </p:cNvSpPr>
            <p:nvPr/>
          </p:nvSpPr>
          <p:spPr>
            <a:xfrm>
              <a:off x="6476418" y="4793208"/>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39" name="Rounded Rectangle 38"/>
            <p:cNvSpPr>
              <a:spLocks noChangeAspect="1"/>
            </p:cNvSpPr>
            <p:nvPr/>
          </p:nvSpPr>
          <p:spPr>
            <a:xfrm>
              <a:off x="6924736" y="4793208"/>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40" name="Rounded Rectangle 39"/>
            <p:cNvSpPr>
              <a:spLocks noChangeAspect="1"/>
            </p:cNvSpPr>
            <p:nvPr/>
          </p:nvSpPr>
          <p:spPr>
            <a:xfrm>
              <a:off x="7373054" y="4793208"/>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41" name="Rounded Rectangle 40"/>
            <p:cNvSpPr>
              <a:spLocks noChangeAspect="1"/>
            </p:cNvSpPr>
            <p:nvPr/>
          </p:nvSpPr>
          <p:spPr>
            <a:xfrm>
              <a:off x="6476418" y="5350460"/>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42" name="Rounded Rectangle 41"/>
            <p:cNvSpPr>
              <a:spLocks noChangeAspect="1"/>
            </p:cNvSpPr>
            <p:nvPr/>
          </p:nvSpPr>
          <p:spPr>
            <a:xfrm>
              <a:off x="6924736" y="5350460"/>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43" name="Rounded Rectangle 42"/>
            <p:cNvSpPr>
              <a:spLocks noChangeAspect="1"/>
            </p:cNvSpPr>
            <p:nvPr/>
          </p:nvSpPr>
          <p:spPr>
            <a:xfrm>
              <a:off x="7373054" y="5350460"/>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grpSp>
      <p:grpSp>
        <p:nvGrpSpPr>
          <p:cNvPr id="44" name="Group 43"/>
          <p:cNvGrpSpPr/>
          <p:nvPr/>
        </p:nvGrpSpPr>
        <p:grpSpPr>
          <a:xfrm>
            <a:off x="8628196" y="4380906"/>
            <a:ext cx="1371600" cy="1828800"/>
            <a:chOff x="8273631" y="4134364"/>
            <a:chExt cx="1371600" cy="1828800"/>
          </a:xfrm>
        </p:grpSpPr>
        <p:sp>
          <p:nvSpPr>
            <p:cNvPr id="45" name="Rounded Rectangle 44"/>
            <p:cNvSpPr/>
            <p:nvPr/>
          </p:nvSpPr>
          <p:spPr>
            <a:xfrm>
              <a:off x="8273631" y="4134364"/>
              <a:ext cx="1371600" cy="1828800"/>
            </a:xfrm>
            <a:prstGeom prst="roundRect">
              <a:avLst/>
            </a:prstGeom>
          </p:spPr>
          <p:style>
            <a:lnRef idx="0">
              <a:schemeClr val="accent4"/>
            </a:lnRef>
            <a:fillRef idx="3">
              <a:schemeClr val="accent4"/>
            </a:fillRef>
            <a:effectRef idx="3">
              <a:schemeClr val="accent4"/>
            </a:effectRef>
            <a:fontRef idx="minor">
              <a:schemeClr val="lt1"/>
            </a:fontRef>
          </p:style>
          <p:txBody>
            <a:bodyPr lIns="0" tIns="0" rIns="0" bIns="0" rtlCol="0" anchor="t" anchorCtr="0"/>
            <a:lstStyle/>
            <a:p>
              <a:pPr algn="ctr"/>
              <a:r>
                <a:rPr lang="en-US" sz="2000" b="1" dirty="0" smtClean="0">
                  <a:solidFill>
                    <a:schemeClr val="bg2">
                      <a:lumMod val="25000"/>
                    </a:schemeClr>
                  </a:solidFill>
                  <a:latin typeface="Arial Narrow" panose="020B0606020202030204" pitchFamily="34" charset="0"/>
                </a:rPr>
                <a:t>Collection F</a:t>
              </a:r>
            </a:p>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46" name="Rounded Rectangle 45"/>
            <p:cNvSpPr>
              <a:spLocks noChangeAspect="1"/>
            </p:cNvSpPr>
            <p:nvPr/>
          </p:nvSpPr>
          <p:spPr>
            <a:xfrm>
              <a:off x="8338088" y="4793208"/>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47" name="Rounded Rectangle 46"/>
            <p:cNvSpPr>
              <a:spLocks noChangeAspect="1"/>
            </p:cNvSpPr>
            <p:nvPr/>
          </p:nvSpPr>
          <p:spPr>
            <a:xfrm>
              <a:off x="8786406" y="4793208"/>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48" name="Rounded Rectangle 47"/>
            <p:cNvSpPr>
              <a:spLocks noChangeAspect="1"/>
            </p:cNvSpPr>
            <p:nvPr/>
          </p:nvSpPr>
          <p:spPr>
            <a:xfrm>
              <a:off x="9234724" y="4793208"/>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49" name="Rounded Rectangle 48"/>
            <p:cNvSpPr>
              <a:spLocks noChangeAspect="1"/>
            </p:cNvSpPr>
            <p:nvPr/>
          </p:nvSpPr>
          <p:spPr>
            <a:xfrm>
              <a:off x="8338088" y="5350460"/>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50" name="Rounded Rectangle 49"/>
            <p:cNvSpPr>
              <a:spLocks noChangeAspect="1"/>
            </p:cNvSpPr>
            <p:nvPr/>
          </p:nvSpPr>
          <p:spPr>
            <a:xfrm>
              <a:off x="8786406" y="5350460"/>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51" name="Rounded Rectangle 50"/>
            <p:cNvSpPr>
              <a:spLocks noChangeAspect="1"/>
            </p:cNvSpPr>
            <p:nvPr/>
          </p:nvSpPr>
          <p:spPr>
            <a:xfrm>
              <a:off x="9234724" y="5350460"/>
              <a:ext cx="342900" cy="4572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grpSp>
      <p:sp>
        <p:nvSpPr>
          <p:cNvPr id="60" name="Content Placeholder 2"/>
          <p:cNvSpPr>
            <a:spLocks noGrp="1"/>
          </p:cNvSpPr>
          <p:nvPr>
            <p:ph idx="1"/>
          </p:nvPr>
        </p:nvSpPr>
        <p:spPr>
          <a:xfrm>
            <a:off x="838200" y="1288215"/>
            <a:ext cx="5943600" cy="2202502"/>
          </a:xfrm>
        </p:spPr>
        <p:txBody>
          <a:bodyPr/>
          <a:lstStyle/>
          <a:p>
            <a:pPr marL="0" indent="0">
              <a:buNone/>
            </a:pPr>
            <a:r>
              <a:rPr lang="en-US" dirty="0" smtClean="0"/>
              <a:t>There is no hard and fast rule governing how a PDS4 archive is to be organized.</a:t>
            </a:r>
          </a:p>
          <a:p>
            <a:pPr marL="0" indent="0">
              <a:buNone/>
            </a:pPr>
            <a:r>
              <a:rPr lang="en-US" dirty="0" smtClean="0"/>
              <a:t>Data providers may want to consider the following questions:</a:t>
            </a:r>
          </a:p>
        </p:txBody>
      </p:sp>
      <p:sp>
        <p:nvSpPr>
          <p:cNvPr id="53" name="Content Placeholder 2"/>
          <p:cNvSpPr txBox="1">
            <a:spLocks/>
          </p:cNvSpPr>
          <p:nvPr/>
        </p:nvSpPr>
        <p:spPr>
          <a:xfrm>
            <a:off x="838200" y="3503120"/>
            <a:ext cx="4572000" cy="256348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smtClean="0"/>
              <a:t>What organization makes sense for the data?</a:t>
            </a:r>
          </a:p>
          <a:p>
            <a:pPr lvl="1"/>
            <a:r>
              <a:rPr lang="en-US" dirty="0" smtClean="0"/>
              <a:t>What are other data providers on the project planning to do?</a:t>
            </a:r>
          </a:p>
          <a:p>
            <a:pPr lvl="1"/>
            <a:r>
              <a:rPr lang="en-US" dirty="0" smtClean="0"/>
              <a:t>What are data users likely to find the most useful?</a:t>
            </a:r>
            <a:endParaRPr lang="en-US" dirty="0"/>
          </a:p>
        </p:txBody>
      </p:sp>
      <p:sp>
        <p:nvSpPr>
          <p:cNvPr id="54" name="Content Placeholder 2"/>
          <p:cNvSpPr txBox="1">
            <a:spLocks/>
          </p:cNvSpPr>
          <p:nvPr/>
        </p:nvSpPr>
        <p:spPr>
          <a:xfrm>
            <a:off x="838200" y="6038166"/>
            <a:ext cx="5943600" cy="57218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Consult with your curating node!</a:t>
            </a:r>
          </a:p>
        </p:txBody>
      </p:sp>
    </p:spTree>
    <p:extLst>
      <p:ext uri="{BB962C8B-B14F-4D97-AF65-F5344CB8AC3E}">
        <p14:creationId xmlns:p14="http://schemas.microsoft.com/office/powerpoint/2010/main" val="3792137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5234730"/>
            <a:ext cx="10738607" cy="1300294"/>
          </a:xfrm>
        </p:spPr>
        <p:txBody>
          <a:bodyPr/>
          <a:lstStyle/>
          <a:p>
            <a:pPr marL="0" indent="0">
              <a:buNone/>
            </a:pPr>
            <a:r>
              <a:rPr lang="en-US" dirty="0" smtClean="0"/>
              <a:t>Training materials are available online:</a:t>
            </a:r>
          </a:p>
          <a:p>
            <a:pPr marL="457200" lvl="1" indent="0">
              <a:buNone/>
            </a:pPr>
            <a:r>
              <a:rPr lang="en-US" dirty="0">
                <a:hlinkClick r:id="rId2"/>
              </a:rPr>
              <a:t>https://</a:t>
            </a:r>
            <a:r>
              <a:rPr lang="en-US" dirty="0" smtClean="0">
                <a:hlinkClick r:id="rId2"/>
              </a:rPr>
              <a:t>pds.jpl.nasa.gov/pds4/training/2017-agu/index.shtml</a:t>
            </a:r>
            <a:endParaRPr lang="en-US" dirty="0" smtClean="0"/>
          </a:p>
          <a:p>
            <a:pPr marL="457200" lvl="1" indent="0">
              <a:buNone/>
            </a:pPr>
            <a:endParaRPr lang="en-US" dirty="0"/>
          </a:p>
        </p:txBody>
      </p:sp>
      <p:sp>
        <p:nvSpPr>
          <p:cNvPr id="6" name="Rounded Rectangle 5"/>
          <p:cNvSpPr/>
          <p:nvPr/>
        </p:nvSpPr>
        <p:spPr>
          <a:xfrm>
            <a:off x="5179237" y="2175507"/>
            <a:ext cx="7315200" cy="548640"/>
          </a:xfrm>
          <a:prstGeom prst="roundRect">
            <a:avLst>
              <a:gd name="adj" fmla="val 50000"/>
            </a:avLst>
          </a:prstGeom>
        </p:spPr>
        <p:style>
          <a:lnRef idx="2">
            <a:schemeClr val="accent5">
              <a:shade val="50000"/>
            </a:schemeClr>
          </a:lnRef>
          <a:fillRef idx="1">
            <a:schemeClr val="accent5"/>
          </a:fillRef>
          <a:effectRef idx="0">
            <a:schemeClr val="accent5"/>
          </a:effectRef>
          <a:fontRef idx="minor">
            <a:schemeClr val="lt1"/>
          </a:fontRef>
        </p:style>
        <p:txBody>
          <a:bodyPr lIns="365760" rtlCol="0" anchor="ctr"/>
          <a:lstStyle/>
          <a:p>
            <a:r>
              <a:rPr lang="en-US" sz="2400" dirty="0" smtClean="0">
                <a:latin typeface="Arial" panose="020B0604020202020204" pitchFamily="34" charset="0"/>
                <a:cs typeface="Arial" panose="020B0604020202020204" pitchFamily="34" charset="0"/>
              </a:rPr>
              <a:t>Key components of a PDS4 archive</a:t>
            </a:r>
            <a:endParaRPr lang="en-US" sz="2400" dirty="0">
              <a:latin typeface="Arial" panose="020B0604020202020204" pitchFamily="34" charset="0"/>
              <a:cs typeface="Arial" panose="020B0604020202020204" pitchFamily="34" charset="0"/>
            </a:endParaRPr>
          </a:p>
        </p:txBody>
      </p:sp>
      <p:sp>
        <p:nvSpPr>
          <p:cNvPr id="4" name="Title 3"/>
          <p:cNvSpPr>
            <a:spLocks noGrp="1"/>
          </p:cNvSpPr>
          <p:nvPr>
            <p:ph type="title"/>
          </p:nvPr>
        </p:nvSpPr>
        <p:spPr/>
        <p:txBody>
          <a:bodyPr/>
          <a:lstStyle/>
          <a:p>
            <a:r>
              <a:rPr lang="en-US" dirty="0" smtClean="0"/>
              <a:t>Objectives</a:t>
            </a:r>
            <a:endParaRPr lang="en-US" dirty="0"/>
          </a:p>
        </p:txBody>
      </p:sp>
      <p:sp>
        <p:nvSpPr>
          <p:cNvPr id="8" name="Rounded Rectangle 7"/>
          <p:cNvSpPr/>
          <p:nvPr/>
        </p:nvSpPr>
        <p:spPr>
          <a:xfrm>
            <a:off x="5179237" y="2902275"/>
            <a:ext cx="7315200" cy="548640"/>
          </a:xfrm>
          <a:prstGeom prst="roundRect">
            <a:avLst>
              <a:gd name="adj" fmla="val 50000"/>
            </a:avLst>
          </a:prstGeom>
        </p:spPr>
        <p:style>
          <a:lnRef idx="2">
            <a:schemeClr val="accent5">
              <a:shade val="50000"/>
            </a:schemeClr>
          </a:lnRef>
          <a:fillRef idx="1">
            <a:schemeClr val="accent5"/>
          </a:fillRef>
          <a:effectRef idx="0">
            <a:schemeClr val="accent5"/>
          </a:effectRef>
          <a:fontRef idx="minor">
            <a:schemeClr val="lt1"/>
          </a:fontRef>
        </p:style>
        <p:txBody>
          <a:bodyPr lIns="365760" rtlCol="0" anchor="ctr"/>
          <a:lstStyle/>
          <a:p>
            <a:r>
              <a:rPr lang="en-US" sz="2400" dirty="0" smtClean="0">
                <a:latin typeface="Arial" panose="020B0604020202020204" pitchFamily="34" charset="0"/>
                <a:cs typeface="Arial" panose="020B0604020202020204" pitchFamily="34" charset="0"/>
              </a:rPr>
              <a:t>Basic structure of PDS4 metadata</a:t>
            </a:r>
            <a:endParaRPr lang="en-US" sz="2400" dirty="0">
              <a:latin typeface="Arial" panose="020B0604020202020204" pitchFamily="34" charset="0"/>
              <a:cs typeface="Arial" panose="020B0604020202020204" pitchFamily="34" charset="0"/>
            </a:endParaRPr>
          </a:p>
        </p:txBody>
      </p:sp>
      <p:sp>
        <p:nvSpPr>
          <p:cNvPr id="9" name="Rounded Rectangle 8"/>
          <p:cNvSpPr/>
          <p:nvPr/>
        </p:nvSpPr>
        <p:spPr>
          <a:xfrm>
            <a:off x="4264837" y="1353662"/>
            <a:ext cx="8229600" cy="640080"/>
          </a:xfrm>
          <a:prstGeom prst="roundRect">
            <a:avLst>
              <a:gd name="adj" fmla="val 50000"/>
            </a:avLst>
          </a:prstGeom>
        </p:spPr>
        <p:style>
          <a:lnRef idx="2">
            <a:schemeClr val="accent5">
              <a:shade val="50000"/>
            </a:schemeClr>
          </a:lnRef>
          <a:fillRef idx="1">
            <a:schemeClr val="accent5"/>
          </a:fillRef>
          <a:effectRef idx="0">
            <a:schemeClr val="accent5"/>
          </a:effectRef>
          <a:fontRef idx="minor">
            <a:schemeClr val="lt1"/>
          </a:fontRef>
        </p:style>
        <p:txBody>
          <a:bodyPr lIns="365760" rtlCol="0" anchor="ctr"/>
          <a:lstStyle/>
          <a:p>
            <a:r>
              <a:rPr lang="en-US" sz="2800" dirty="0" smtClean="0">
                <a:latin typeface="Arial" panose="020B0604020202020204" pitchFamily="34" charset="0"/>
                <a:cs typeface="Arial" panose="020B0604020202020204" pitchFamily="34" charset="0"/>
              </a:rPr>
              <a:t>What you will learn…</a:t>
            </a:r>
            <a:endParaRPr lang="en-US" sz="2800" dirty="0">
              <a:latin typeface="Arial" panose="020B0604020202020204" pitchFamily="34" charset="0"/>
              <a:cs typeface="Arial" panose="020B0604020202020204" pitchFamily="34" charset="0"/>
            </a:endParaRPr>
          </a:p>
        </p:txBody>
      </p:sp>
      <p:sp>
        <p:nvSpPr>
          <p:cNvPr id="13" name="Rounded Rectangle 12"/>
          <p:cNvSpPr/>
          <p:nvPr/>
        </p:nvSpPr>
        <p:spPr>
          <a:xfrm>
            <a:off x="4264837" y="3629043"/>
            <a:ext cx="8229600" cy="640080"/>
          </a:xfrm>
          <a:prstGeom prst="roundRect">
            <a:avLst>
              <a:gd name="adj" fmla="val 50000"/>
            </a:avLst>
          </a:prstGeom>
        </p:spPr>
        <p:style>
          <a:lnRef idx="2">
            <a:schemeClr val="accent5">
              <a:shade val="50000"/>
            </a:schemeClr>
          </a:lnRef>
          <a:fillRef idx="1">
            <a:schemeClr val="accent5"/>
          </a:fillRef>
          <a:effectRef idx="0">
            <a:schemeClr val="accent5"/>
          </a:effectRef>
          <a:fontRef idx="minor">
            <a:schemeClr val="lt1"/>
          </a:fontRef>
        </p:style>
        <p:txBody>
          <a:bodyPr lIns="365760" rtlCol="0" anchor="ctr"/>
          <a:lstStyle/>
          <a:p>
            <a:r>
              <a:rPr lang="en-US" sz="2800" dirty="0" smtClean="0">
                <a:latin typeface="Arial" panose="020B0604020202020204" pitchFamily="34" charset="0"/>
                <a:cs typeface="Arial" panose="020B0604020202020204" pitchFamily="34" charset="0"/>
              </a:rPr>
              <a:t>What you will do…</a:t>
            </a:r>
            <a:endParaRPr lang="en-US" sz="2800" dirty="0">
              <a:latin typeface="Arial" panose="020B0604020202020204" pitchFamily="34" charset="0"/>
              <a:cs typeface="Arial" panose="020B0604020202020204" pitchFamily="34" charset="0"/>
            </a:endParaRPr>
          </a:p>
        </p:txBody>
      </p:sp>
      <p:sp>
        <p:nvSpPr>
          <p:cNvPr id="14" name="Rounded Rectangle 13"/>
          <p:cNvSpPr/>
          <p:nvPr/>
        </p:nvSpPr>
        <p:spPr>
          <a:xfrm>
            <a:off x="5179237" y="4447251"/>
            <a:ext cx="7315200" cy="548640"/>
          </a:xfrm>
          <a:prstGeom prst="roundRect">
            <a:avLst>
              <a:gd name="adj" fmla="val 50000"/>
            </a:avLst>
          </a:prstGeom>
        </p:spPr>
        <p:style>
          <a:lnRef idx="2">
            <a:schemeClr val="accent5">
              <a:shade val="50000"/>
            </a:schemeClr>
          </a:lnRef>
          <a:fillRef idx="1">
            <a:schemeClr val="accent5"/>
          </a:fillRef>
          <a:effectRef idx="0">
            <a:schemeClr val="accent5"/>
          </a:effectRef>
          <a:fontRef idx="minor">
            <a:schemeClr val="lt1"/>
          </a:fontRef>
        </p:style>
        <p:txBody>
          <a:bodyPr lIns="365760" rtlCol="0" anchor="ctr"/>
          <a:lstStyle/>
          <a:p>
            <a:r>
              <a:rPr lang="en-US" sz="2400" dirty="0" smtClean="0">
                <a:latin typeface="Arial" panose="020B0604020202020204" pitchFamily="34" charset="0"/>
                <a:cs typeface="Arial" panose="020B0604020202020204" pitchFamily="34" charset="0"/>
              </a:rPr>
              <a:t>Produce a set of valid PDS4 archive products</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68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100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1+#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2" fill="hold" grpId="0" nodeType="afterEffect">
                                  <p:stCondLst>
                                    <p:cond delay="100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1+#ppt_w/2"/>
                                          </p:val>
                                        </p:tav>
                                        <p:tav tm="100000">
                                          <p:val>
                                            <p:strVal val="#ppt_x"/>
                                          </p:val>
                                        </p:tav>
                                      </p:tavLst>
                                    </p:anim>
                                    <p:anim calcmode="lin" valueType="num">
                                      <p:cBhvr additive="base">
                                        <p:cTn id="18" dur="500" fill="hold"/>
                                        <p:tgtEl>
                                          <p:spTgt spid="8"/>
                                        </p:tgtEl>
                                        <p:attrNameLst>
                                          <p:attrName>ppt_y</p:attrName>
                                        </p:attrNameLst>
                                      </p:cBhvr>
                                      <p:tavLst>
                                        <p:tav tm="0">
                                          <p:val>
                                            <p:strVal val="#ppt_y"/>
                                          </p:val>
                                        </p:tav>
                                        <p:tav tm="100000">
                                          <p:val>
                                            <p:strVal val="#ppt_y"/>
                                          </p:val>
                                        </p:tav>
                                      </p:tavLst>
                                    </p:anim>
                                  </p:childTnLst>
                                </p:cTn>
                              </p:par>
                            </p:childTnLst>
                          </p:cTn>
                        </p:par>
                        <p:par>
                          <p:cTn id="19" fill="hold">
                            <p:stCondLst>
                              <p:cond delay="3500"/>
                            </p:stCondLst>
                            <p:childTnLst>
                              <p:par>
                                <p:cTn id="20" presetID="2" presetClass="entr" presetSubtype="8" fill="hold" grpId="0" nodeType="afterEffect">
                                  <p:stCondLst>
                                    <p:cond delay="1000"/>
                                  </p:stCondLst>
                                  <p:childTnLst>
                                    <p:set>
                                      <p:cBhvr>
                                        <p:cTn id="21" dur="1" fill="hold">
                                          <p:stCondLst>
                                            <p:cond delay="0"/>
                                          </p:stCondLst>
                                        </p:cTn>
                                        <p:tgtEl>
                                          <p:spTgt spid="13"/>
                                        </p:tgtEl>
                                        <p:attrNameLst>
                                          <p:attrName>style.visibility</p:attrName>
                                        </p:attrNameLst>
                                      </p:cBhvr>
                                      <p:to>
                                        <p:strVal val="visible"/>
                                      </p:to>
                                    </p:set>
                                    <p:anim calcmode="lin" valueType="num">
                                      <p:cBhvr additive="base">
                                        <p:cTn id="22" dur="500" fill="hold"/>
                                        <p:tgtEl>
                                          <p:spTgt spid="13"/>
                                        </p:tgtEl>
                                        <p:attrNameLst>
                                          <p:attrName>ppt_x</p:attrName>
                                        </p:attrNameLst>
                                      </p:cBhvr>
                                      <p:tavLst>
                                        <p:tav tm="0">
                                          <p:val>
                                            <p:strVal val="0-#ppt_w/2"/>
                                          </p:val>
                                        </p:tav>
                                        <p:tav tm="100000">
                                          <p:val>
                                            <p:strVal val="#ppt_x"/>
                                          </p:val>
                                        </p:tav>
                                      </p:tavLst>
                                    </p:anim>
                                    <p:anim calcmode="lin" valueType="num">
                                      <p:cBhvr additive="base">
                                        <p:cTn id="23" dur="500" fill="hold"/>
                                        <p:tgtEl>
                                          <p:spTgt spid="13"/>
                                        </p:tgtEl>
                                        <p:attrNameLst>
                                          <p:attrName>ppt_y</p:attrName>
                                        </p:attrNameLst>
                                      </p:cBhvr>
                                      <p:tavLst>
                                        <p:tav tm="0">
                                          <p:val>
                                            <p:strVal val="#ppt_y"/>
                                          </p:val>
                                        </p:tav>
                                        <p:tav tm="100000">
                                          <p:val>
                                            <p:strVal val="#ppt_y"/>
                                          </p:val>
                                        </p:tav>
                                      </p:tavLst>
                                    </p:anim>
                                  </p:childTnLst>
                                </p:cTn>
                              </p:par>
                            </p:childTnLst>
                          </p:cTn>
                        </p:par>
                        <p:par>
                          <p:cTn id="24" fill="hold">
                            <p:stCondLst>
                              <p:cond delay="5000"/>
                            </p:stCondLst>
                            <p:childTnLst>
                              <p:par>
                                <p:cTn id="25" presetID="2" presetClass="entr" presetSubtype="2" fill="hold" grpId="0" nodeType="afterEffect">
                                  <p:stCondLst>
                                    <p:cond delay="100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1+#ppt_w/2"/>
                                          </p:val>
                                        </p:tav>
                                        <p:tav tm="100000">
                                          <p:val>
                                            <p:strVal val="#ppt_x"/>
                                          </p:val>
                                        </p:tav>
                                      </p:tavLst>
                                    </p:anim>
                                    <p:anim calcmode="lin" valueType="num">
                                      <p:cBhvr additive="base">
                                        <p:cTn id="28" dur="500" fill="hold"/>
                                        <p:tgtEl>
                                          <p:spTgt spid="14"/>
                                        </p:tgtEl>
                                        <p:attrNameLst>
                                          <p:attrName>ppt_y</p:attrName>
                                        </p:attrNameLst>
                                      </p:cBhvr>
                                      <p:tavLst>
                                        <p:tav tm="0">
                                          <p:val>
                                            <p:strVal val="#ppt_y"/>
                                          </p:val>
                                        </p:tav>
                                        <p:tav tm="100000">
                                          <p:val>
                                            <p:strVal val="#ppt_y"/>
                                          </p:val>
                                        </p:tav>
                                      </p:tavLst>
                                    </p:anim>
                                  </p:childTnLst>
                                </p:cTn>
                              </p:par>
                            </p:childTnLst>
                          </p:cTn>
                        </p:par>
                        <p:par>
                          <p:cTn id="29" fill="hold">
                            <p:stCondLst>
                              <p:cond delay="6500"/>
                            </p:stCondLst>
                            <p:childTnLst>
                              <p:par>
                                <p:cTn id="30" presetID="10" presetClass="entr" presetSubtype="0" fill="hold" grpId="0" nodeType="afterEffect">
                                  <p:stCondLst>
                                    <p:cond delay="1000"/>
                                  </p:stCondLst>
                                  <p:childTnLst>
                                    <p:set>
                                      <p:cBhvr>
                                        <p:cTn id="31" dur="1" fill="hold">
                                          <p:stCondLst>
                                            <p:cond delay="0"/>
                                          </p:stCondLst>
                                        </p:cTn>
                                        <p:tgtEl>
                                          <p:spTgt spid="3">
                                            <p:txEl>
                                              <p:pRg st="0" end="0"/>
                                            </p:txEl>
                                          </p:spTgt>
                                        </p:tgtEl>
                                        <p:attrNameLst>
                                          <p:attrName>style.visibility</p:attrName>
                                        </p:attrNameLst>
                                      </p:cBhvr>
                                      <p:to>
                                        <p:strVal val="visible"/>
                                      </p:to>
                                    </p:set>
                                    <p:animEffect transition="in" filter="fade">
                                      <p:cBhvr>
                                        <p:cTn id="32" dur="500"/>
                                        <p:tgtEl>
                                          <p:spTgt spid="3">
                                            <p:txEl>
                                              <p:pRg st="0" end="0"/>
                                            </p:txEl>
                                          </p:spTgt>
                                        </p:tgtEl>
                                      </p:cBhvr>
                                    </p:animEffect>
                                  </p:childTnLst>
                                </p:cTn>
                              </p:par>
                              <p:par>
                                <p:cTn id="33" presetID="10" presetClass="entr" presetSubtype="0" fill="hold" grpId="0" nodeType="withEffect">
                                  <p:stCondLst>
                                    <p:cond delay="1000"/>
                                  </p:stCondLst>
                                  <p:childTnLst>
                                    <p:set>
                                      <p:cBhvr>
                                        <p:cTn id="34" dur="1" fill="hold">
                                          <p:stCondLst>
                                            <p:cond delay="0"/>
                                          </p:stCondLst>
                                        </p:cTn>
                                        <p:tgtEl>
                                          <p:spTgt spid="3">
                                            <p:txEl>
                                              <p:pRg st="1" end="1"/>
                                            </p:txEl>
                                          </p:spTgt>
                                        </p:tgtEl>
                                        <p:attrNameLst>
                                          <p:attrName>style.visibility</p:attrName>
                                        </p:attrNameLst>
                                      </p:cBhvr>
                                      <p:to>
                                        <p:strVal val="visible"/>
                                      </p:to>
                                    </p:set>
                                    <p:animEffect transition="in" filter="fade">
                                      <p:cBhvr>
                                        <p:cTn id="3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P spid="8" grpId="0" animBg="1"/>
      <p:bldP spid="9"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Anatomy of a PDS4 Label</a:t>
            </a:r>
            <a:endParaRPr lang="en-US" dirty="0"/>
          </a:p>
        </p:txBody>
      </p:sp>
      <p:sp>
        <p:nvSpPr>
          <p:cNvPr id="8" name="Content Placeholder 2"/>
          <p:cNvSpPr>
            <a:spLocks noGrp="1"/>
          </p:cNvSpPr>
          <p:nvPr>
            <p:ph idx="1"/>
          </p:nvPr>
        </p:nvSpPr>
        <p:spPr>
          <a:xfrm>
            <a:off x="838199" y="1640931"/>
            <a:ext cx="6898142" cy="782602"/>
          </a:xfrm>
        </p:spPr>
        <p:txBody>
          <a:bodyPr>
            <a:normAutofit/>
          </a:bodyPr>
          <a:lstStyle/>
          <a:p>
            <a:r>
              <a:rPr lang="en-US" sz="2000" dirty="0" smtClean="0"/>
              <a:t>XML identification tag</a:t>
            </a:r>
          </a:p>
          <a:p>
            <a:r>
              <a:rPr lang="en-US" sz="2000" dirty="0" err="1" smtClean="0"/>
              <a:t>Schematron</a:t>
            </a:r>
            <a:r>
              <a:rPr lang="en-US" sz="2000" dirty="0" smtClean="0"/>
              <a:t> location information</a:t>
            </a:r>
            <a:endParaRPr lang="en-US" sz="2000" dirty="0"/>
          </a:p>
        </p:txBody>
      </p:sp>
      <p:sp>
        <p:nvSpPr>
          <p:cNvPr id="9" name="Rectangle 8"/>
          <p:cNvSpPr/>
          <p:nvPr/>
        </p:nvSpPr>
        <p:spPr>
          <a:xfrm>
            <a:off x="838199" y="1279524"/>
            <a:ext cx="2601951" cy="361406"/>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en-US" sz="2400" b="1" dirty="0" smtClean="0">
                <a:solidFill>
                  <a:schemeClr val="bg2">
                    <a:lumMod val="25000"/>
                  </a:schemeClr>
                </a:solidFill>
                <a:latin typeface="Arial" panose="020B0604020202020204" pitchFamily="34" charset="0"/>
                <a:cs typeface="Arial" panose="020B0604020202020204" pitchFamily="34" charset="0"/>
              </a:rPr>
              <a:t>XML Declaration</a:t>
            </a:r>
            <a:endParaRPr lang="en-US" sz="2400" b="1" dirty="0">
              <a:solidFill>
                <a:schemeClr val="bg2">
                  <a:lumMod val="25000"/>
                </a:schemeClr>
              </a:solidFill>
              <a:latin typeface="Arial" panose="020B0604020202020204" pitchFamily="34" charset="0"/>
              <a:cs typeface="Arial" panose="020B0604020202020204" pitchFamily="34" charset="0"/>
            </a:endParaRPr>
          </a:p>
        </p:txBody>
      </p:sp>
      <p:sp>
        <p:nvSpPr>
          <p:cNvPr id="11" name="Rectangle 10"/>
          <p:cNvSpPr/>
          <p:nvPr/>
        </p:nvSpPr>
        <p:spPr>
          <a:xfrm>
            <a:off x="838199" y="2423533"/>
            <a:ext cx="2926080" cy="361406"/>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r>
              <a:rPr lang="en-US" sz="2400" b="1" dirty="0" smtClean="0">
                <a:solidFill>
                  <a:schemeClr val="bg2">
                    <a:lumMod val="25000"/>
                  </a:schemeClr>
                </a:solidFill>
                <a:latin typeface="Arial" panose="020B0604020202020204" pitchFamily="34" charset="0"/>
                <a:cs typeface="Arial" panose="020B0604020202020204" pitchFamily="34" charset="0"/>
              </a:rPr>
              <a:t>Product Tag</a:t>
            </a:r>
            <a:endParaRPr lang="en-US" sz="2400" b="1" dirty="0">
              <a:solidFill>
                <a:schemeClr val="bg2">
                  <a:lumMod val="25000"/>
                </a:schemeClr>
              </a:solidFill>
              <a:latin typeface="Arial" panose="020B0604020202020204" pitchFamily="34" charset="0"/>
              <a:cs typeface="Arial" panose="020B0604020202020204" pitchFamily="34" charset="0"/>
            </a:endParaRPr>
          </a:p>
        </p:txBody>
      </p:sp>
      <p:sp>
        <p:nvSpPr>
          <p:cNvPr id="12" name="Content Placeholder 2"/>
          <p:cNvSpPr txBox="1">
            <a:spLocks/>
          </p:cNvSpPr>
          <p:nvPr/>
        </p:nvSpPr>
        <p:spPr>
          <a:xfrm>
            <a:off x="838199" y="2784939"/>
            <a:ext cx="6898142" cy="118489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smtClean="0"/>
              <a:t>Root </a:t>
            </a:r>
            <a:r>
              <a:rPr lang="en-US" sz="2000" dirty="0"/>
              <a:t>p</a:t>
            </a:r>
            <a:r>
              <a:rPr lang="en-US" sz="2000" dirty="0" smtClean="0"/>
              <a:t>roduct type tag</a:t>
            </a:r>
          </a:p>
          <a:p>
            <a:r>
              <a:rPr lang="en-US" sz="2000" dirty="0" smtClean="0"/>
              <a:t>Namespace declarations</a:t>
            </a:r>
          </a:p>
          <a:p>
            <a:r>
              <a:rPr lang="en-US" sz="2000" dirty="0" smtClean="0"/>
              <a:t>Schema location information</a:t>
            </a:r>
          </a:p>
        </p:txBody>
      </p:sp>
      <p:sp>
        <p:nvSpPr>
          <p:cNvPr id="19" name="Rectangle 18"/>
          <p:cNvSpPr/>
          <p:nvPr/>
        </p:nvSpPr>
        <p:spPr>
          <a:xfrm>
            <a:off x="7827783" y="1279524"/>
            <a:ext cx="3840480" cy="457200"/>
          </a:xfrm>
          <a:prstGeom prst="rect">
            <a:avLst/>
          </a:prstGeom>
        </p:spPr>
        <p:style>
          <a:lnRef idx="0">
            <a:schemeClr val="accent3"/>
          </a:lnRef>
          <a:fillRef idx="3">
            <a:schemeClr val="accent3"/>
          </a:fillRef>
          <a:effectRef idx="3">
            <a:schemeClr val="accent3"/>
          </a:effectRef>
          <a:fontRef idx="minor">
            <a:schemeClr val="lt1"/>
          </a:fontRef>
        </p:style>
        <p:txBody>
          <a:bodyPr rtlCol="0" anchor="t" anchorCtr="0"/>
          <a:lstStyle/>
          <a:p>
            <a:r>
              <a:rPr lang="en-US" sz="2000" b="1" i="1" dirty="0" smtClean="0">
                <a:solidFill>
                  <a:schemeClr val="bg2">
                    <a:lumMod val="25000"/>
                  </a:schemeClr>
                </a:solidFill>
                <a:latin typeface="Arial" panose="020B0604020202020204" pitchFamily="34" charset="0"/>
                <a:cs typeface="Arial" panose="020B0604020202020204" pitchFamily="34" charset="0"/>
              </a:rPr>
              <a:t>XML Declaration</a:t>
            </a:r>
            <a:endParaRPr lang="en-US" sz="2000" b="1" i="1" dirty="0">
              <a:solidFill>
                <a:schemeClr val="bg2">
                  <a:lumMod val="25000"/>
                </a:schemeClr>
              </a:solidFill>
              <a:latin typeface="Arial" panose="020B0604020202020204" pitchFamily="34" charset="0"/>
              <a:cs typeface="Arial" panose="020B0604020202020204" pitchFamily="34" charset="0"/>
            </a:endParaRPr>
          </a:p>
        </p:txBody>
      </p:sp>
      <p:sp>
        <p:nvSpPr>
          <p:cNvPr id="20" name="Rectangle 19"/>
          <p:cNvSpPr/>
          <p:nvPr/>
        </p:nvSpPr>
        <p:spPr>
          <a:xfrm>
            <a:off x="7827783" y="1756990"/>
            <a:ext cx="3840480" cy="4754880"/>
          </a:xfrm>
          <a:prstGeom prst="rect">
            <a:avLst/>
          </a:prstGeom>
        </p:spPr>
        <p:style>
          <a:lnRef idx="0">
            <a:schemeClr val="accent2"/>
          </a:lnRef>
          <a:fillRef idx="3">
            <a:schemeClr val="accent2"/>
          </a:fillRef>
          <a:effectRef idx="3">
            <a:schemeClr val="accent2"/>
          </a:effectRef>
          <a:fontRef idx="minor">
            <a:schemeClr val="lt1"/>
          </a:fontRef>
        </p:style>
        <p:txBody>
          <a:bodyPr rtlCol="0" anchor="t" anchorCtr="0"/>
          <a:lstStyle/>
          <a:p>
            <a:r>
              <a:rPr lang="en-US" sz="2000" b="1" i="1" dirty="0" smtClean="0">
                <a:solidFill>
                  <a:schemeClr val="bg2">
                    <a:lumMod val="25000"/>
                  </a:schemeClr>
                </a:solidFill>
                <a:latin typeface="Arial" panose="020B0604020202020204" pitchFamily="34" charset="0"/>
                <a:cs typeface="Arial" panose="020B0604020202020204" pitchFamily="34" charset="0"/>
              </a:rPr>
              <a:t>Product (Root) Tag</a:t>
            </a:r>
            <a:endParaRPr lang="en-US" sz="2000" b="1" i="1" dirty="0">
              <a:solidFill>
                <a:schemeClr val="bg2">
                  <a:lumMod val="25000"/>
                </a:schemeClr>
              </a:solidFill>
              <a:latin typeface="Arial" panose="020B0604020202020204" pitchFamily="34" charset="0"/>
              <a:cs typeface="Arial" panose="020B0604020202020204" pitchFamily="34" charset="0"/>
            </a:endParaRPr>
          </a:p>
        </p:txBody>
      </p:sp>
      <p:sp>
        <p:nvSpPr>
          <p:cNvPr id="21" name="Rectangle 20"/>
          <p:cNvSpPr/>
          <p:nvPr/>
        </p:nvSpPr>
        <p:spPr>
          <a:xfrm>
            <a:off x="7919223" y="2209289"/>
            <a:ext cx="3657600" cy="1143000"/>
          </a:xfrm>
          <a:prstGeom prst="rect">
            <a:avLst/>
          </a:prstGeom>
        </p:spPr>
        <p:style>
          <a:lnRef idx="0">
            <a:schemeClr val="accent4"/>
          </a:lnRef>
          <a:fillRef idx="3">
            <a:schemeClr val="accent4"/>
          </a:fillRef>
          <a:effectRef idx="3">
            <a:schemeClr val="accent4"/>
          </a:effectRef>
          <a:fontRef idx="minor">
            <a:schemeClr val="lt1"/>
          </a:fontRef>
        </p:style>
        <p:txBody>
          <a:bodyPr rtlCol="0" anchor="t" anchorCtr="0"/>
          <a:lstStyle/>
          <a:p>
            <a:r>
              <a:rPr lang="en-US" sz="2000" b="1" i="1" dirty="0" smtClean="0">
                <a:solidFill>
                  <a:schemeClr val="bg2">
                    <a:lumMod val="25000"/>
                  </a:schemeClr>
                </a:solidFill>
                <a:latin typeface="Arial" panose="020B0604020202020204" pitchFamily="34" charset="0"/>
                <a:cs typeface="Arial" panose="020B0604020202020204" pitchFamily="34" charset="0"/>
              </a:rPr>
              <a:t>Identification Area</a:t>
            </a:r>
            <a:endParaRPr lang="en-US" sz="2000" b="1" i="1" dirty="0">
              <a:solidFill>
                <a:schemeClr val="bg2">
                  <a:lumMod val="25000"/>
                </a:schemeClr>
              </a:solidFill>
              <a:latin typeface="Arial" panose="020B0604020202020204" pitchFamily="34" charset="0"/>
              <a:cs typeface="Arial" panose="020B0604020202020204" pitchFamily="34" charset="0"/>
            </a:endParaRPr>
          </a:p>
        </p:txBody>
      </p:sp>
      <p:sp>
        <p:nvSpPr>
          <p:cNvPr id="22" name="Rectangle 21"/>
          <p:cNvSpPr/>
          <p:nvPr/>
        </p:nvSpPr>
        <p:spPr>
          <a:xfrm>
            <a:off x="7919223" y="3393722"/>
            <a:ext cx="3657600" cy="1143000"/>
          </a:xfrm>
          <a:prstGeom prst="rect">
            <a:avLst/>
          </a:prstGeom>
        </p:spPr>
        <p:style>
          <a:lnRef idx="0">
            <a:schemeClr val="accent6"/>
          </a:lnRef>
          <a:fillRef idx="3">
            <a:schemeClr val="accent6"/>
          </a:fillRef>
          <a:effectRef idx="3">
            <a:schemeClr val="accent6"/>
          </a:effectRef>
          <a:fontRef idx="minor">
            <a:schemeClr val="lt1"/>
          </a:fontRef>
        </p:style>
        <p:txBody>
          <a:bodyPr rtlCol="0" anchor="t" anchorCtr="0"/>
          <a:lstStyle/>
          <a:p>
            <a:r>
              <a:rPr lang="en-US" sz="2000" b="1" i="1" dirty="0" smtClean="0">
                <a:solidFill>
                  <a:schemeClr val="bg2">
                    <a:lumMod val="25000"/>
                  </a:schemeClr>
                </a:solidFill>
                <a:latin typeface="Arial" panose="020B0604020202020204" pitchFamily="34" charset="0"/>
                <a:cs typeface="Arial" panose="020B0604020202020204" pitchFamily="34" charset="0"/>
              </a:rPr>
              <a:t>Observation/Context Area</a:t>
            </a:r>
            <a:endParaRPr lang="en-US" sz="2000" b="1" i="1" dirty="0">
              <a:solidFill>
                <a:schemeClr val="bg2">
                  <a:lumMod val="25000"/>
                </a:schemeClr>
              </a:solidFill>
              <a:latin typeface="Arial" panose="020B0604020202020204" pitchFamily="34" charset="0"/>
              <a:cs typeface="Arial" panose="020B0604020202020204" pitchFamily="34" charset="0"/>
            </a:endParaRPr>
          </a:p>
        </p:txBody>
      </p:sp>
      <p:sp>
        <p:nvSpPr>
          <p:cNvPr id="23" name="Rectangle 22"/>
          <p:cNvSpPr/>
          <p:nvPr/>
        </p:nvSpPr>
        <p:spPr>
          <a:xfrm>
            <a:off x="7919223" y="5076787"/>
            <a:ext cx="3657600" cy="1371600"/>
          </a:xfrm>
          <a:prstGeom prst="rect">
            <a:avLst/>
          </a:prstGeom>
        </p:spPr>
        <p:style>
          <a:lnRef idx="0">
            <a:schemeClr val="accent1"/>
          </a:lnRef>
          <a:fillRef idx="3">
            <a:schemeClr val="accent1"/>
          </a:fillRef>
          <a:effectRef idx="3">
            <a:schemeClr val="accent1"/>
          </a:effectRef>
          <a:fontRef idx="minor">
            <a:schemeClr val="lt1"/>
          </a:fontRef>
        </p:style>
        <p:txBody>
          <a:bodyPr rtlCol="0" anchor="t" anchorCtr="0"/>
          <a:lstStyle/>
          <a:p>
            <a:r>
              <a:rPr lang="en-US" sz="2000" b="1" i="1" dirty="0" smtClean="0">
                <a:solidFill>
                  <a:schemeClr val="bg2">
                    <a:lumMod val="25000"/>
                  </a:schemeClr>
                </a:solidFill>
                <a:latin typeface="Arial" panose="020B0604020202020204" pitchFamily="34" charset="0"/>
                <a:cs typeface="Arial" panose="020B0604020202020204" pitchFamily="34" charset="0"/>
              </a:rPr>
              <a:t>File Area</a:t>
            </a:r>
            <a:endParaRPr lang="en-US" sz="2000" b="1" i="1" dirty="0">
              <a:solidFill>
                <a:schemeClr val="bg2">
                  <a:lumMod val="25000"/>
                </a:schemeClr>
              </a:solidFill>
              <a:latin typeface="Arial" panose="020B0604020202020204" pitchFamily="34" charset="0"/>
              <a:cs typeface="Arial" panose="020B0604020202020204" pitchFamily="34" charset="0"/>
            </a:endParaRPr>
          </a:p>
        </p:txBody>
      </p:sp>
      <p:sp>
        <p:nvSpPr>
          <p:cNvPr id="25" name="Rectangle 24"/>
          <p:cNvSpPr/>
          <p:nvPr/>
        </p:nvSpPr>
        <p:spPr>
          <a:xfrm>
            <a:off x="7919223" y="4578154"/>
            <a:ext cx="3657600" cy="457200"/>
          </a:xfrm>
          <a:prstGeom prst="rect">
            <a:avLst/>
          </a:prstGeom>
          <a:gradFill>
            <a:gsLst>
              <a:gs pos="0">
                <a:srgbClr val="EC5A5A"/>
              </a:gs>
              <a:gs pos="50000">
                <a:srgbClr val="E73535"/>
              </a:gs>
              <a:gs pos="100000">
                <a:srgbClr val="E42020"/>
              </a:gs>
            </a:gsLst>
          </a:gradFill>
        </p:spPr>
        <p:style>
          <a:lnRef idx="0">
            <a:schemeClr val="accent6"/>
          </a:lnRef>
          <a:fillRef idx="3">
            <a:schemeClr val="accent6"/>
          </a:fillRef>
          <a:effectRef idx="3">
            <a:schemeClr val="accent6"/>
          </a:effectRef>
          <a:fontRef idx="minor">
            <a:schemeClr val="lt1"/>
          </a:fontRef>
        </p:style>
        <p:txBody>
          <a:bodyPr rtlCol="0" anchor="t" anchorCtr="0"/>
          <a:lstStyle/>
          <a:p>
            <a:r>
              <a:rPr lang="en-US" sz="2000" b="1" i="1" dirty="0" smtClean="0">
                <a:solidFill>
                  <a:schemeClr val="bg2">
                    <a:lumMod val="25000"/>
                  </a:schemeClr>
                </a:solidFill>
                <a:latin typeface="Arial" panose="020B0604020202020204" pitchFamily="34" charset="0"/>
                <a:cs typeface="Arial" panose="020B0604020202020204" pitchFamily="34" charset="0"/>
              </a:rPr>
              <a:t>Reference List</a:t>
            </a:r>
            <a:endParaRPr lang="en-US" sz="2000" b="1" i="1" dirty="0">
              <a:solidFill>
                <a:schemeClr val="bg2">
                  <a:lumMod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85664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838198" y="1279524"/>
            <a:ext cx="2834640" cy="36140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r>
              <a:rPr lang="en-US" sz="2400" b="1" dirty="0" smtClean="0">
                <a:solidFill>
                  <a:schemeClr val="bg2">
                    <a:lumMod val="25000"/>
                  </a:schemeClr>
                </a:solidFill>
                <a:latin typeface="Arial" panose="020B0604020202020204" pitchFamily="34" charset="0"/>
                <a:cs typeface="Arial" panose="020B0604020202020204" pitchFamily="34" charset="0"/>
              </a:rPr>
              <a:t>Identification Area</a:t>
            </a:r>
            <a:endParaRPr lang="en-US" sz="2400" b="1" dirty="0">
              <a:solidFill>
                <a:schemeClr val="bg2">
                  <a:lumMod val="25000"/>
                </a:schemeClr>
              </a:solidFill>
              <a:latin typeface="Arial" panose="020B0604020202020204" pitchFamily="34" charset="0"/>
              <a:cs typeface="Arial" panose="020B0604020202020204" pitchFamily="34" charset="0"/>
            </a:endParaRPr>
          </a:p>
        </p:txBody>
      </p:sp>
      <p:sp>
        <p:nvSpPr>
          <p:cNvPr id="2" name="Title 1"/>
          <p:cNvSpPr>
            <a:spLocks noGrp="1"/>
          </p:cNvSpPr>
          <p:nvPr>
            <p:ph type="title"/>
          </p:nvPr>
        </p:nvSpPr>
        <p:spPr/>
        <p:txBody>
          <a:bodyPr/>
          <a:lstStyle/>
          <a:p>
            <a:r>
              <a:rPr lang="en-US" dirty="0" smtClean="0"/>
              <a:t>Anatomy of a PDS4 Label</a:t>
            </a:r>
            <a:endParaRPr lang="en-US" dirty="0"/>
          </a:p>
        </p:txBody>
      </p:sp>
      <p:sp>
        <p:nvSpPr>
          <p:cNvPr id="8" name="Content Placeholder 2"/>
          <p:cNvSpPr>
            <a:spLocks noGrp="1"/>
          </p:cNvSpPr>
          <p:nvPr>
            <p:ph idx="1"/>
          </p:nvPr>
        </p:nvSpPr>
        <p:spPr>
          <a:xfrm>
            <a:off x="838199" y="1640930"/>
            <a:ext cx="6898142" cy="1454607"/>
          </a:xfrm>
        </p:spPr>
        <p:txBody>
          <a:bodyPr>
            <a:normAutofit/>
          </a:bodyPr>
          <a:lstStyle/>
          <a:p>
            <a:pPr marL="0" indent="0">
              <a:buNone/>
            </a:pPr>
            <a:r>
              <a:rPr lang="en-US" sz="2400" dirty="0" smtClean="0"/>
              <a:t>Contains product identifying information</a:t>
            </a:r>
          </a:p>
          <a:p>
            <a:pPr lvl="1"/>
            <a:r>
              <a:rPr lang="en-US" sz="2000" dirty="0" smtClean="0"/>
              <a:t>LID &amp; VID definition</a:t>
            </a:r>
          </a:p>
          <a:p>
            <a:pPr lvl="1"/>
            <a:r>
              <a:rPr lang="en-US" sz="2000" dirty="0" smtClean="0"/>
              <a:t>Authorship/citation information (optional)</a:t>
            </a:r>
          </a:p>
          <a:p>
            <a:pPr lvl="1"/>
            <a:r>
              <a:rPr lang="en-US" sz="2000" dirty="0" smtClean="0"/>
              <a:t>Product modification history (optional)</a:t>
            </a:r>
            <a:endParaRPr lang="en-US" sz="2000" dirty="0"/>
          </a:p>
        </p:txBody>
      </p:sp>
      <p:sp>
        <p:nvSpPr>
          <p:cNvPr id="19" name="Rectangle 18"/>
          <p:cNvSpPr/>
          <p:nvPr/>
        </p:nvSpPr>
        <p:spPr>
          <a:xfrm>
            <a:off x="7827783" y="1279524"/>
            <a:ext cx="3840480" cy="457200"/>
          </a:xfrm>
          <a:prstGeom prst="rect">
            <a:avLst/>
          </a:prstGeom>
        </p:spPr>
        <p:style>
          <a:lnRef idx="0">
            <a:schemeClr val="accent3"/>
          </a:lnRef>
          <a:fillRef idx="3">
            <a:schemeClr val="accent3"/>
          </a:fillRef>
          <a:effectRef idx="3">
            <a:schemeClr val="accent3"/>
          </a:effectRef>
          <a:fontRef idx="minor">
            <a:schemeClr val="lt1"/>
          </a:fontRef>
        </p:style>
        <p:txBody>
          <a:bodyPr rtlCol="0" anchor="t" anchorCtr="0"/>
          <a:lstStyle/>
          <a:p>
            <a:r>
              <a:rPr lang="en-US" sz="2000" b="1" i="1" dirty="0" smtClean="0">
                <a:solidFill>
                  <a:schemeClr val="bg2">
                    <a:lumMod val="25000"/>
                  </a:schemeClr>
                </a:solidFill>
                <a:latin typeface="Arial" panose="020B0604020202020204" pitchFamily="34" charset="0"/>
                <a:cs typeface="Arial" panose="020B0604020202020204" pitchFamily="34" charset="0"/>
              </a:rPr>
              <a:t>XML Declaration</a:t>
            </a:r>
            <a:endParaRPr lang="en-US" sz="2000" b="1" i="1" dirty="0">
              <a:solidFill>
                <a:schemeClr val="bg2">
                  <a:lumMod val="25000"/>
                </a:schemeClr>
              </a:solidFill>
              <a:latin typeface="Arial" panose="020B0604020202020204" pitchFamily="34" charset="0"/>
              <a:cs typeface="Arial" panose="020B0604020202020204" pitchFamily="34" charset="0"/>
            </a:endParaRPr>
          </a:p>
        </p:txBody>
      </p:sp>
      <p:sp>
        <p:nvSpPr>
          <p:cNvPr id="20" name="Rectangle 19"/>
          <p:cNvSpPr/>
          <p:nvPr/>
        </p:nvSpPr>
        <p:spPr>
          <a:xfrm>
            <a:off x="7827783" y="1756990"/>
            <a:ext cx="3840480" cy="4754880"/>
          </a:xfrm>
          <a:prstGeom prst="rect">
            <a:avLst/>
          </a:prstGeom>
        </p:spPr>
        <p:style>
          <a:lnRef idx="0">
            <a:schemeClr val="accent2"/>
          </a:lnRef>
          <a:fillRef idx="3">
            <a:schemeClr val="accent2"/>
          </a:fillRef>
          <a:effectRef idx="3">
            <a:schemeClr val="accent2"/>
          </a:effectRef>
          <a:fontRef idx="minor">
            <a:schemeClr val="lt1"/>
          </a:fontRef>
        </p:style>
        <p:txBody>
          <a:bodyPr rtlCol="0" anchor="t" anchorCtr="0"/>
          <a:lstStyle/>
          <a:p>
            <a:r>
              <a:rPr lang="en-US" sz="2000" b="1" i="1" dirty="0" smtClean="0">
                <a:solidFill>
                  <a:schemeClr val="bg2">
                    <a:lumMod val="25000"/>
                  </a:schemeClr>
                </a:solidFill>
                <a:latin typeface="Arial" panose="020B0604020202020204" pitchFamily="34" charset="0"/>
                <a:cs typeface="Arial" panose="020B0604020202020204" pitchFamily="34" charset="0"/>
              </a:rPr>
              <a:t>Product (Root) Tag</a:t>
            </a:r>
            <a:endParaRPr lang="en-US" sz="2000" b="1" i="1" dirty="0">
              <a:solidFill>
                <a:schemeClr val="bg2">
                  <a:lumMod val="25000"/>
                </a:schemeClr>
              </a:solidFill>
              <a:latin typeface="Arial" panose="020B0604020202020204" pitchFamily="34" charset="0"/>
              <a:cs typeface="Arial" panose="020B0604020202020204" pitchFamily="34" charset="0"/>
            </a:endParaRPr>
          </a:p>
        </p:txBody>
      </p:sp>
      <p:sp>
        <p:nvSpPr>
          <p:cNvPr id="21" name="Rectangle 20"/>
          <p:cNvSpPr/>
          <p:nvPr/>
        </p:nvSpPr>
        <p:spPr>
          <a:xfrm>
            <a:off x="7919223" y="2209289"/>
            <a:ext cx="3657600" cy="1143000"/>
          </a:xfrm>
          <a:prstGeom prst="rect">
            <a:avLst/>
          </a:prstGeom>
        </p:spPr>
        <p:style>
          <a:lnRef idx="0">
            <a:schemeClr val="accent4"/>
          </a:lnRef>
          <a:fillRef idx="3">
            <a:schemeClr val="accent4"/>
          </a:fillRef>
          <a:effectRef idx="3">
            <a:schemeClr val="accent4"/>
          </a:effectRef>
          <a:fontRef idx="minor">
            <a:schemeClr val="lt1"/>
          </a:fontRef>
        </p:style>
        <p:txBody>
          <a:bodyPr rtlCol="0" anchor="t" anchorCtr="0"/>
          <a:lstStyle/>
          <a:p>
            <a:r>
              <a:rPr lang="en-US" sz="2000" b="1" i="1" dirty="0" smtClean="0">
                <a:solidFill>
                  <a:schemeClr val="bg2">
                    <a:lumMod val="25000"/>
                  </a:schemeClr>
                </a:solidFill>
                <a:latin typeface="Arial" panose="020B0604020202020204" pitchFamily="34" charset="0"/>
                <a:cs typeface="Arial" panose="020B0604020202020204" pitchFamily="34" charset="0"/>
              </a:rPr>
              <a:t>Identification Area</a:t>
            </a:r>
            <a:endParaRPr lang="en-US" sz="2000" b="1" i="1" dirty="0">
              <a:solidFill>
                <a:schemeClr val="bg2">
                  <a:lumMod val="25000"/>
                </a:schemeClr>
              </a:solidFill>
              <a:latin typeface="Arial" panose="020B0604020202020204" pitchFamily="34" charset="0"/>
              <a:cs typeface="Arial" panose="020B0604020202020204" pitchFamily="34" charset="0"/>
            </a:endParaRPr>
          </a:p>
        </p:txBody>
      </p:sp>
      <p:sp>
        <p:nvSpPr>
          <p:cNvPr id="22" name="Rectangle 21"/>
          <p:cNvSpPr/>
          <p:nvPr/>
        </p:nvSpPr>
        <p:spPr>
          <a:xfrm>
            <a:off x="7919223" y="3393722"/>
            <a:ext cx="3657600" cy="1143000"/>
          </a:xfrm>
          <a:prstGeom prst="rect">
            <a:avLst/>
          </a:prstGeom>
        </p:spPr>
        <p:style>
          <a:lnRef idx="0">
            <a:schemeClr val="accent6"/>
          </a:lnRef>
          <a:fillRef idx="3">
            <a:schemeClr val="accent6"/>
          </a:fillRef>
          <a:effectRef idx="3">
            <a:schemeClr val="accent6"/>
          </a:effectRef>
          <a:fontRef idx="minor">
            <a:schemeClr val="lt1"/>
          </a:fontRef>
        </p:style>
        <p:txBody>
          <a:bodyPr rtlCol="0" anchor="t" anchorCtr="0"/>
          <a:lstStyle/>
          <a:p>
            <a:r>
              <a:rPr lang="en-US" sz="2000" b="1" i="1" dirty="0" smtClean="0">
                <a:solidFill>
                  <a:schemeClr val="bg2">
                    <a:lumMod val="25000"/>
                  </a:schemeClr>
                </a:solidFill>
                <a:latin typeface="Arial" panose="020B0604020202020204" pitchFamily="34" charset="0"/>
                <a:cs typeface="Arial" panose="020B0604020202020204" pitchFamily="34" charset="0"/>
              </a:rPr>
              <a:t>Observation/Context Area</a:t>
            </a:r>
            <a:endParaRPr lang="en-US" sz="2000" b="1" i="1" dirty="0">
              <a:solidFill>
                <a:schemeClr val="bg2">
                  <a:lumMod val="25000"/>
                </a:schemeClr>
              </a:solidFill>
              <a:latin typeface="Arial" panose="020B0604020202020204" pitchFamily="34" charset="0"/>
              <a:cs typeface="Arial" panose="020B0604020202020204" pitchFamily="34" charset="0"/>
            </a:endParaRPr>
          </a:p>
        </p:txBody>
      </p:sp>
      <p:sp>
        <p:nvSpPr>
          <p:cNvPr id="23" name="Rectangle 22"/>
          <p:cNvSpPr/>
          <p:nvPr/>
        </p:nvSpPr>
        <p:spPr>
          <a:xfrm>
            <a:off x="7919223" y="5076787"/>
            <a:ext cx="3657600" cy="1371600"/>
          </a:xfrm>
          <a:prstGeom prst="rect">
            <a:avLst/>
          </a:prstGeom>
        </p:spPr>
        <p:style>
          <a:lnRef idx="0">
            <a:schemeClr val="accent1"/>
          </a:lnRef>
          <a:fillRef idx="3">
            <a:schemeClr val="accent1"/>
          </a:fillRef>
          <a:effectRef idx="3">
            <a:schemeClr val="accent1"/>
          </a:effectRef>
          <a:fontRef idx="minor">
            <a:schemeClr val="lt1"/>
          </a:fontRef>
        </p:style>
        <p:txBody>
          <a:bodyPr rtlCol="0" anchor="t" anchorCtr="0"/>
          <a:lstStyle/>
          <a:p>
            <a:r>
              <a:rPr lang="en-US" sz="2000" b="1" i="1" dirty="0" smtClean="0">
                <a:solidFill>
                  <a:schemeClr val="bg2">
                    <a:lumMod val="25000"/>
                  </a:schemeClr>
                </a:solidFill>
                <a:latin typeface="Arial" panose="020B0604020202020204" pitchFamily="34" charset="0"/>
                <a:cs typeface="Arial" panose="020B0604020202020204" pitchFamily="34" charset="0"/>
              </a:rPr>
              <a:t>File Area</a:t>
            </a:r>
            <a:endParaRPr lang="en-US" sz="2000" b="1" i="1" dirty="0">
              <a:solidFill>
                <a:schemeClr val="bg2">
                  <a:lumMod val="25000"/>
                </a:schemeClr>
              </a:solidFill>
              <a:latin typeface="Arial" panose="020B0604020202020204" pitchFamily="34" charset="0"/>
              <a:cs typeface="Arial" panose="020B0604020202020204" pitchFamily="34" charset="0"/>
            </a:endParaRPr>
          </a:p>
        </p:txBody>
      </p:sp>
      <p:sp>
        <p:nvSpPr>
          <p:cNvPr id="15" name="Rectangle 14"/>
          <p:cNvSpPr/>
          <p:nvPr/>
        </p:nvSpPr>
        <p:spPr>
          <a:xfrm>
            <a:off x="838198" y="3095536"/>
            <a:ext cx="4023360" cy="361406"/>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r>
              <a:rPr lang="en-US" sz="2400" b="1" dirty="0" smtClean="0">
                <a:solidFill>
                  <a:schemeClr val="bg2">
                    <a:lumMod val="25000"/>
                  </a:schemeClr>
                </a:solidFill>
                <a:latin typeface="Arial" panose="020B0604020202020204" pitchFamily="34" charset="0"/>
                <a:cs typeface="Arial" panose="020B0604020202020204" pitchFamily="34" charset="0"/>
              </a:rPr>
              <a:t>Observation/Context Area</a:t>
            </a:r>
            <a:endParaRPr lang="en-US" sz="2400" b="1" dirty="0">
              <a:solidFill>
                <a:schemeClr val="bg2">
                  <a:lumMod val="25000"/>
                </a:schemeClr>
              </a:solidFill>
              <a:latin typeface="Arial" panose="020B0604020202020204" pitchFamily="34" charset="0"/>
              <a:cs typeface="Arial" panose="020B0604020202020204" pitchFamily="34" charset="0"/>
            </a:endParaRPr>
          </a:p>
        </p:txBody>
      </p:sp>
      <p:sp>
        <p:nvSpPr>
          <p:cNvPr id="16" name="Content Placeholder 2"/>
          <p:cNvSpPr txBox="1">
            <a:spLocks/>
          </p:cNvSpPr>
          <p:nvPr/>
        </p:nvSpPr>
        <p:spPr>
          <a:xfrm>
            <a:off x="838199" y="3456942"/>
            <a:ext cx="6898142" cy="30549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dirty="0" smtClean="0"/>
              <a:t>Contains product provenance/background</a:t>
            </a:r>
          </a:p>
          <a:p>
            <a:pPr lvl="1"/>
            <a:r>
              <a:rPr lang="en-US" sz="2000" dirty="0" smtClean="0"/>
              <a:t>Observation time</a:t>
            </a:r>
          </a:p>
          <a:p>
            <a:pPr lvl="1"/>
            <a:r>
              <a:rPr lang="en-US" sz="2000" dirty="0" smtClean="0"/>
              <a:t>Scientific content description (science discipline, data processing level, wavelength range, etc.)</a:t>
            </a:r>
          </a:p>
          <a:p>
            <a:pPr lvl="1"/>
            <a:r>
              <a:rPr lang="en-US" sz="2000" dirty="0" smtClean="0"/>
              <a:t>Target</a:t>
            </a:r>
          </a:p>
          <a:p>
            <a:pPr lvl="1"/>
            <a:r>
              <a:rPr lang="en-US" sz="2000" dirty="0" smtClean="0"/>
              <a:t>Source (mission, observatory, instrument, etc.)</a:t>
            </a:r>
          </a:p>
          <a:p>
            <a:pPr lvl="1"/>
            <a:r>
              <a:rPr lang="en-US" sz="2000" dirty="0" smtClean="0"/>
              <a:t>Discipline specific metadata (image display settings, geometry, etc.)</a:t>
            </a:r>
          </a:p>
          <a:p>
            <a:pPr lvl="1"/>
            <a:r>
              <a:rPr lang="en-US" sz="2000" dirty="0" smtClean="0"/>
              <a:t>Mission specific metadata</a:t>
            </a:r>
          </a:p>
        </p:txBody>
      </p:sp>
      <p:sp>
        <p:nvSpPr>
          <p:cNvPr id="18" name="Rectangle 17"/>
          <p:cNvSpPr/>
          <p:nvPr/>
        </p:nvSpPr>
        <p:spPr>
          <a:xfrm>
            <a:off x="7919223" y="4578154"/>
            <a:ext cx="3657600" cy="457200"/>
          </a:xfrm>
          <a:prstGeom prst="rect">
            <a:avLst/>
          </a:prstGeom>
          <a:gradFill>
            <a:gsLst>
              <a:gs pos="0">
                <a:srgbClr val="EC5A5A"/>
              </a:gs>
              <a:gs pos="50000">
                <a:srgbClr val="E73535"/>
              </a:gs>
              <a:gs pos="100000">
                <a:srgbClr val="E42020"/>
              </a:gs>
            </a:gsLst>
          </a:gradFill>
        </p:spPr>
        <p:style>
          <a:lnRef idx="0">
            <a:schemeClr val="accent6"/>
          </a:lnRef>
          <a:fillRef idx="3">
            <a:schemeClr val="accent6"/>
          </a:fillRef>
          <a:effectRef idx="3">
            <a:schemeClr val="accent6"/>
          </a:effectRef>
          <a:fontRef idx="minor">
            <a:schemeClr val="lt1"/>
          </a:fontRef>
        </p:style>
        <p:txBody>
          <a:bodyPr rtlCol="0" anchor="t" anchorCtr="0"/>
          <a:lstStyle/>
          <a:p>
            <a:r>
              <a:rPr lang="en-US" sz="2000" b="1" i="1" dirty="0" smtClean="0">
                <a:solidFill>
                  <a:schemeClr val="bg2">
                    <a:lumMod val="25000"/>
                  </a:schemeClr>
                </a:solidFill>
                <a:latin typeface="Arial" panose="020B0604020202020204" pitchFamily="34" charset="0"/>
                <a:cs typeface="Arial" panose="020B0604020202020204" pitchFamily="34" charset="0"/>
              </a:rPr>
              <a:t>Reference List</a:t>
            </a:r>
            <a:endParaRPr lang="en-US" sz="2000" b="1" i="1" dirty="0">
              <a:solidFill>
                <a:schemeClr val="bg2">
                  <a:lumMod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58610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Anatomy of a PDS4 Label</a:t>
            </a:r>
            <a:endParaRPr lang="en-US" dirty="0"/>
          </a:p>
        </p:txBody>
      </p:sp>
      <p:sp>
        <p:nvSpPr>
          <p:cNvPr id="8" name="Content Placeholder 2"/>
          <p:cNvSpPr>
            <a:spLocks noGrp="1"/>
          </p:cNvSpPr>
          <p:nvPr>
            <p:ph idx="1"/>
          </p:nvPr>
        </p:nvSpPr>
        <p:spPr>
          <a:xfrm>
            <a:off x="838199" y="1640931"/>
            <a:ext cx="6898142" cy="775098"/>
          </a:xfrm>
        </p:spPr>
        <p:txBody>
          <a:bodyPr>
            <a:normAutofit/>
          </a:bodyPr>
          <a:lstStyle/>
          <a:p>
            <a:pPr marL="0" indent="0">
              <a:buNone/>
            </a:pPr>
            <a:r>
              <a:rPr lang="en-US" sz="2400" dirty="0" smtClean="0"/>
              <a:t>Contains links to other PDS4 products (by LID/LIDVID) and external publications</a:t>
            </a:r>
          </a:p>
        </p:txBody>
      </p:sp>
      <p:sp>
        <p:nvSpPr>
          <p:cNvPr id="19" name="Rectangle 18"/>
          <p:cNvSpPr/>
          <p:nvPr/>
        </p:nvSpPr>
        <p:spPr>
          <a:xfrm>
            <a:off x="7827783" y="1279524"/>
            <a:ext cx="3840480" cy="457200"/>
          </a:xfrm>
          <a:prstGeom prst="rect">
            <a:avLst/>
          </a:prstGeom>
        </p:spPr>
        <p:style>
          <a:lnRef idx="0">
            <a:schemeClr val="accent3"/>
          </a:lnRef>
          <a:fillRef idx="3">
            <a:schemeClr val="accent3"/>
          </a:fillRef>
          <a:effectRef idx="3">
            <a:schemeClr val="accent3"/>
          </a:effectRef>
          <a:fontRef idx="minor">
            <a:schemeClr val="lt1"/>
          </a:fontRef>
        </p:style>
        <p:txBody>
          <a:bodyPr rtlCol="0" anchor="t" anchorCtr="0"/>
          <a:lstStyle/>
          <a:p>
            <a:r>
              <a:rPr lang="en-US" sz="2000" b="1" i="1" dirty="0" smtClean="0">
                <a:solidFill>
                  <a:schemeClr val="bg2">
                    <a:lumMod val="25000"/>
                  </a:schemeClr>
                </a:solidFill>
                <a:latin typeface="Arial" panose="020B0604020202020204" pitchFamily="34" charset="0"/>
                <a:cs typeface="Arial" panose="020B0604020202020204" pitchFamily="34" charset="0"/>
              </a:rPr>
              <a:t>XML Declaration</a:t>
            </a:r>
            <a:endParaRPr lang="en-US" sz="2000" b="1" i="1" dirty="0">
              <a:solidFill>
                <a:schemeClr val="bg2">
                  <a:lumMod val="25000"/>
                </a:schemeClr>
              </a:solidFill>
              <a:latin typeface="Arial" panose="020B0604020202020204" pitchFamily="34" charset="0"/>
              <a:cs typeface="Arial" panose="020B0604020202020204" pitchFamily="34" charset="0"/>
            </a:endParaRPr>
          </a:p>
        </p:txBody>
      </p:sp>
      <p:sp>
        <p:nvSpPr>
          <p:cNvPr id="20" name="Rectangle 19"/>
          <p:cNvSpPr/>
          <p:nvPr/>
        </p:nvSpPr>
        <p:spPr>
          <a:xfrm>
            <a:off x="7827783" y="1756990"/>
            <a:ext cx="3840480" cy="4754880"/>
          </a:xfrm>
          <a:prstGeom prst="rect">
            <a:avLst/>
          </a:prstGeom>
        </p:spPr>
        <p:style>
          <a:lnRef idx="0">
            <a:schemeClr val="accent2"/>
          </a:lnRef>
          <a:fillRef idx="3">
            <a:schemeClr val="accent2"/>
          </a:fillRef>
          <a:effectRef idx="3">
            <a:schemeClr val="accent2"/>
          </a:effectRef>
          <a:fontRef idx="minor">
            <a:schemeClr val="lt1"/>
          </a:fontRef>
        </p:style>
        <p:txBody>
          <a:bodyPr rtlCol="0" anchor="t" anchorCtr="0"/>
          <a:lstStyle/>
          <a:p>
            <a:r>
              <a:rPr lang="en-US" sz="2000" b="1" i="1" dirty="0" smtClean="0">
                <a:solidFill>
                  <a:schemeClr val="bg2">
                    <a:lumMod val="25000"/>
                  </a:schemeClr>
                </a:solidFill>
                <a:latin typeface="Arial" panose="020B0604020202020204" pitchFamily="34" charset="0"/>
                <a:cs typeface="Arial" panose="020B0604020202020204" pitchFamily="34" charset="0"/>
              </a:rPr>
              <a:t>Product (Root) Tag</a:t>
            </a:r>
            <a:endParaRPr lang="en-US" sz="2000" b="1" i="1" dirty="0">
              <a:solidFill>
                <a:schemeClr val="bg2">
                  <a:lumMod val="25000"/>
                </a:schemeClr>
              </a:solidFill>
              <a:latin typeface="Arial" panose="020B0604020202020204" pitchFamily="34" charset="0"/>
              <a:cs typeface="Arial" panose="020B0604020202020204" pitchFamily="34" charset="0"/>
            </a:endParaRPr>
          </a:p>
        </p:txBody>
      </p:sp>
      <p:sp>
        <p:nvSpPr>
          <p:cNvPr id="21" name="Rectangle 20"/>
          <p:cNvSpPr/>
          <p:nvPr/>
        </p:nvSpPr>
        <p:spPr>
          <a:xfrm>
            <a:off x="7919223" y="2209289"/>
            <a:ext cx="3657600" cy="1143000"/>
          </a:xfrm>
          <a:prstGeom prst="rect">
            <a:avLst/>
          </a:prstGeom>
        </p:spPr>
        <p:style>
          <a:lnRef idx="0">
            <a:schemeClr val="accent4"/>
          </a:lnRef>
          <a:fillRef idx="3">
            <a:schemeClr val="accent4"/>
          </a:fillRef>
          <a:effectRef idx="3">
            <a:schemeClr val="accent4"/>
          </a:effectRef>
          <a:fontRef idx="minor">
            <a:schemeClr val="lt1"/>
          </a:fontRef>
        </p:style>
        <p:txBody>
          <a:bodyPr rtlCol="0" anchor="t" anchorCtr="0"/>
          <a:lstStyle/>
          <a:p>
            <a:r>
              <a:rPr lang="en-US" sz="2000" b="1" i="1" dirty="0" smtClean="0">
                <a:solidFill>
                  <a:schemeClr val="bg2">
                    <a:lumMod val="25000"/>
                  </a:schemeClr>
                </a:solidFill>
                <a:latin typeface="Arial" panose="020B0604020202020204" pitchFamily="34" charset="0"/>
                <a:cs typeface="Arial" panose="020B0604020202020204" pitchFamily="34" charset="0"/>
              </a:rPr>
              <a:t>Identification Area</a:t>
            </a:r>
            <a:endParaRPr lang="en-US" sz="2000" b="1" i="1" dirty="0">
              <a:solidFill>
                <a:schemeClr val="bg2">
                  <a:lumMod val="25000"/>
                </a:schemeClr>
              </a:solidFill>
              <a:latin typeface="Arial" panose="020B0604020202020204" pitchFamily="34" charset="0"/>
              <a:cs typeface="Arial" panose="020B0604020202020204" pitchFamily="34" charset="0"/>
            </a:endParaRPr>
          </a:p>
        </p:txBody>
      </p:sp>
      <p:sp>
        <p:nvSpPr>
          <p:cNvPr id="22" name="Rectangle 21"/>
          <p:cNvSpPr/>
          <p:nvPr/>
        </p:nvSpPr>
        <p:spPr>
          <a:xfrm>
            <a:off x="7919223" y="3393722"/>
            <a:ext cx="3657600" cy="1143000"/>
          </a:xfrm>
          <a:prstGeom prst="rect">
            <a:avLst/>
          </a:prstGeom>
        </p:spPr>
        <p:style>
          <a:lnRef idx="0">
            <a:schemeClr val="accent6"/>
          </a:lnRef>
          <a:fillRef idx="3">
            <a:schemeClr val="accent6"/>
          </a:fillRef>
          <a:effectRef idx="3">
            <a:schemeClr val="accent6"/>
          </a:effectRef>
          <a:fontRef idx="minor">
            <a:schemeClr val="lt1"/>
          </a:fontRef>
        </p:style>
        <p:txBody>
          <a:bodyPr rtlCol="0" anchor="t" anchorCtr="0"/>
          <a:lstStyle/>
          <a:p>
            <a:r>
              <a:rPr lang="en-US" sz="2000" b="1" i="1" dirty="0" smtClean="0">
                <a:solidFill>
                  <a:schemeClr val="bg2">
                    <a:lumMod val="25000"/>
                  </a:schemeClr>
                </a:solidFill>
                <a:latin typeface="Arial" panose="020B0604020202020204" pitchFamily="34" charset="0"/>
                <a:cs typeface="Arial" panose="020B0604020202020204" pitchFamily="34" charset="0"/>
              </a:rPr>
              <a:t>Observation/Context Area</a:t>
            </a:r>
            <a:endParaRPr lang="en-US" sz="2000" b="1" i="1" dirty="0">
              <a:solidFill>
                <a:schemeClr val="bg2">
                  <a:lumMod val="25000"/>
                </a:schemeClr>
              </a:solidFill>
              <a:latin typeface="Arial" panose="020B0604020202020204" pitchFamily="34" charset="0"/>
              <a:cs typeface="Arial" panose="020B0604020202020204" pitchFamily="34" charset="0"/>
            </a:endParaRPr>
          </a:p>
        </p:txBody>
      </p:sp>
      <p:sp>
        <p:nvSpPr>
          <p:cNvPr id="23" name="Rectangle 22"/>
          <p:cNvSpPr/>
          <p:nvPr/>
        </p:nvSpPr>
        <p:spPr>
          <a:xfrm>
            <a:off x="7919223" y="5076787"/>
            <a:ext cx="3657600" cy="1371600"/>
          </a:xfrm>
          <a:prstGeom prst="rect">
            <a:avLst/>
          </a:prstGeom>
        </p:spPr>
        <p:style>
          <a:lnRef idx="0">
            <a:schemeClr val="accent1"/>
          </a:lnRef>
          <a:fillRef idx="3">
            <a:schemeClr val="accent1"/>
          </a:fillRef>
          <a:effectRef idx="3">
            <a:schemeClr val="accent1"/>
          </a:effectRef>
          <a:fontRef idx="minor">
            <a:schemeClr val="lt1"/>
          </a:fontRef>
        </p:style>
        <p:txBody>
          <a:bodyPr rtlCol="0" anchor="t" anchorCtr="0"/>
          <a:lstStyle/>
          <a:p>
            <a:r>
              <a:rPr lang="en-US" sz="2000" b="1" i="1" dirty="0" smtClean="0">
                <a:solidFill>
                  <a:schemeClr val="bg2">
                    <a:lumMod val="25000"/>
                  </a:schemeClr>
                </a:solidFill>
                <a:latin typeface="Arial" panose="020B0604020202020204" pitchFamily="34" charset="0"/>
                <a:cs typeface="Arial" panose="020B0604020202020204" pitchFamily="34" charset="0"/>
              </a:rPr>
              <a:t>File Area</a:t>
            </a:r>
            <a:endParaRPr lang="en-US" sz="2000" b="1" i="1" dirty="0">
              <a:solidFill>
                <a:schemeClr val="bg2">
                  <a:lumMod val="25000"/>
                </a:schemeClr>
              </a:solidFill>
              <a:latin typeface="Arial" panose="020B0604020202020204" pitchFamily="34" charset="0"/>
              <a:cs typeface="Arial" panose="020B0604020202020204" pitchFamily="34" charset="0"/>
            </a:endParaRPr>
          </a:p>
        </p:txBody>
      </p:sp>
      <p:sp>
        <p:nvSpPr>
          <p:cNvPr id="16" name="Content Placeholder 2"/>
          <p:cNvSpPr txBox="1">
            <a:spLocks/>
          </p:cNvSpPr>
          <p:nvPr/>
        </p:nvSpPr>
        <p:spPr>
          <a:xfrm>
            <a:off x="838197" y="2777435"/>
            <a:ext cx="6898142" cy="30549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dirty="0" smtClean="0"/>
              <a:t>Contains a description of the labeled file</a:t>
            </a:r>
          </a:p>
          <a:p>
            <a:pPr lvl="1"/>
            <a:r>
              <a:rPr lang="en-US" sz="2000" dirty="0" smtClean="0"/>
              <a:t>File name</a:t>
            </a:r>
          </a:p>
          <a:p>
            <a:pPr lvl="1"/>
            <a:r>
              <a:rPr lang="en-US" sz="2000" dirty="0" smtClean="0"/>
              <a:t>File statistical information (optional: size, creation date, MD5 checksum)</a:t>
            </a:r>
          </a:p>
          <a:p>
            <a:pPr lvl="1"/>
            <a:r>
              <a:rPr lang="en-US" sz="2000" dirty="0" smtClean="0"/>
              <a:t>File format information</a:t>
            </a:r>
          </a:p>
          <a:p>
            <a:pPr lvl="1"/>
            <a:r>
              <a:rPr lang="en-US" sz="2000" dirty="0" smtClean="0"/>
              <a:t>Data file structural information</a:t>
            </a:r>
          </a:p>
          <a:p>
            <a:pPr lvl="2"/>
            <a:r>
              <a:rPr lang="en-US" sz="1600" dirty="0" smtClean="0"/>
              <a:t>Array element descriptions</a:t>
            </a:r>
          </a:p>
          <a:p>
            <a:pPr lvl="2"/>
            <a:r>
              <a:rPr lang="en-US" sz="1600" dirty="0" smtClean="0"/>
              <a:t>Table record and field descriptions</a:t>
            </a:r>
          </a:p>
        </p:txBody>
      </p:sp>
      <p:sp>
        <p:nvSpPr>
          <p:cNvPr id="18" name="Rectangle 17"/>
          <p:cNvSpPr/>
          <p:nvPr/>
        </p:nvSpPr>
        <p:spPr>
          <a:xfrm>
            <a:off x="7919223" y="4578154"/>
            <a:ext cx="3657600" cy="457200"/>
          </a:xfrm>
          <a:prstGeom prst="rect">
            <a:avLst/>
          </a:prstGeom>
          <a:gradFill>
            <a:gsLst>
              <a:gs pos="0">
                <a:srgbClr val="EC5A5A"/>
              </a:gs>
              <a:gs pos="50000">
                <a:srgbClr val="E73535"/>
              </a:gs>
              <a:gs pos="100000">
                <a:srgbClr val="E42020"/>
              </a:gs>
            </a:gsLst>
          </a:gradFill>
        </p:spPr>
        <p:style>
          <a:lnRef idx="0">
            <a:schemeClr val="accent6"/>
          </a:lnRef>
          <a:fillRef idx="3">
            <a:schemeClr val="accent6"/>
          </a:fillRef>
          <a:effectRef idx="3">
            <a:schemeClr val="accent6"/>
          </a:effectRef>
          <a:fontRef idx="minor">
            <a:schemeClr val="lt1"/>
          </a:fontRef>
        </p:style>
        <p:txBody>
          <a:bodyPr rtlCol="0" anchor="t" anchorCtr="0"/>
          <a:lstStyle/>
          <a:p>
            <a:r>
              <a:rPr lang="en-US" sz="2000" b="1" i="1" dirty="0" smtClean="0">
                <a:solidFill>
                  <a:schemeClr val="bg2">
                    <a:lumMod val="25000"/>
                  </a:schemeClr>
                </a:solidFill>
                <a:latin typeface="Arial" panose="020B0604020202020204" pitchFamily="34" charset="0"/>
                <a:cs typeface="Arial" panose="020B0604020202020204" pitchFamily="34" charset="0"/>
              </a:rPr>
              <a:t>Reference List</a:t>
            </a:r>
            <a:endParaRPr lang="en-US" sz="2000" b="1" i="1" dirty="0">
              <a:solidFill>
                <a:schemeClr val="bg2">
                  <a:lumMod val="25000"/>
                </a:schemeClr>
              </a:solidFill>
              <a:latin typeface="Arial" panose="020B0604020202020204" pitchFamily="34" charset="0"/>
              <a:cs typeface="Arial" panose="020B0604020202020204" pitchFamily="34" charset="0"/>
            </a:endParaRPr>
          </a:p>
        </p:txBody>
      </p:sp>
      <p:sp>
        <p:nvSpPr>
          <p:cNvPr id="24" name="Rectangle 23"/>
          <p:cNvSpPr/>
          <p:nvPr/>
        </p:nvSpPr>
        <p:spPr>
          <a:xfrm>
            <a:off x="838197" y="1294125"/>
            <a:ext cx="2377440" cy="365760"/>
          </a:xfrm>
          <a:prstGeom prst="rect">
            <a:avLst/>
          </a:prstGeom>
          <a:gradFill>
            <a:gsLst>
              <a:gs pos="0">
                <a:srgbClr val="EC5A5A"/>
              </a:gs>
              <a:gs pos="50000">
                <a:srgbClr val="E73535"/>
              </a:gs>
              <a:gs pos="100000">
                <a:srgbClr val="E42020"/>
              </a:gs>
            </a:gsLst>
          </a:gradFill>
        </p:spPr>
        <p:style>
          <a:lnRef idx="0">
            <a:schemeClr val="accent6"/>
          </a:lnRef>
          <a:fillRef idx="3">
            <a:schemeClr val="accent6"/>
          </a:fillRef>
          <a:effectRef idx="3">
            <a:schemeClr val="accent6"/>
          </a:effectRef>
          <a:fontRef idx="minor">
            <a:schemeClr val="lt1"/>
          </a:fontRef>
        </p:style>
        <p:txBody>
          <a:bodyPr tIns="0" bIns="0" rtlCol="0" anchor="t" anchorCtr="0"/>
          <a:lstStyle/>
          <a:p>
            <a:r>
              <a:rPr lang="en-US" sz="2400" b="1" dirty="0" smtClean="0">
                <a:solidFill>
                  <a:schemeClr val="bg2">
                    <a:lumMod val="25000"/>
                  </a:schemeClr>
                </a:solidFill>
                <a:latin typeface="Arial" panose="020B0604020202020204" pitchFamily="34" charset="0"/>
                <a:cs typeface="Arial" panose="020B0604020202020204" pitchFamily="34" charset="0"/>
              </a:rPr>
              <a:t>Reference List</a:t>
            </a:r>
            <a:endParaRPr lang="en-US" sz="2400" b="1" dirty="0">
              <a:solidFill>
                <a:schemeClr val="bg2">
                  <a:lumMod val="25000"/>
                </a:schemeClr>
              </a:solidFill>
              <a:latin typeface="Arial" panose="020B0604020202020204" pitchFamily="34" charset="0"/>
              <a:cs typeface="Arial" panose="020B0604020202020204" pitchFamily="34" charset="0"/>
            </a:endParaRPr>
          </a:p>
        </p:txBody>
      </p:sp>
      <p:sp>
        <p:nvSpPr>
          <p:cNvPr id="25" name="Rectangle 24"/>
          <p:cNvSpPr/>
          <p:nvPr/>
        </p:nvSpPr>
        <p:spPr>
          <a:xfrm>
            <a:off x="838197" y="2416029"/>
            <a:ext cx="1554480" cy="36140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en-US" sz="2400" b="1" dirty="0" smtClean="0">
                <a:solidFill>
                  <a:schemeClr val="bg2">
                    <a:lumMod val="25000"/>
                  </a:schemeClr>
                </a:solidFill>
                <a:latin typeface="Arial" panose="020B0604020202020204" pitchFamily="34" charset="0"/>
                <a:cs typeface="Arial" panose="020B0604020202020204" pitchFamily="34" charset="0"/>
              </a:rPr>
              <a:t>File Area</a:t>
            </a:r>
            <a:endParaRPr lang="en-US" sz="2400" b="1" dirty="0">
              <a:solidFill>
                <a:schemeClr val="bg2">
                  <a:lumMod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755093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PDS4 Build-A-Bundle Exercise</a:t>
            </a:r>
            <a:endParaRPr lang="en-US" dirty="0"/>
          </a:p>
        </p:txBody>
      </p:sp>
      <p:sp>
        <p:nvSpPr>
          <p:cNvPr id="3" name="Content Placeholder 2"/>
          <p:cNvSpPr>
            <a:spLocks noGrp="1"/>
          </p:cNvSpPr>
          <p:nvPr>
            <p:ph idx="1"/>
          </p:nvPr>
        </p:nvSpPr>
        <p:spPr/>
        <p:txBody>
          <a:bodyPr/>
          <a:lstStyle/>
          <a:p>
            <a:pPr marL="514350" indent="-514350">
              <a:buFont typeface="+mj-lt"/>
              <a:buAutoNum type="arabicParenR"/>
            </a:pPr>
            <a:r>
              <a:rPr lang="en-US" dirty="0" smtClean="0"/>
              <a:t>Archive Bundle </a:t>
            </a:r>
            <a:r>
              <a:rPr lang="en-US" dirty="0"/>
              <a:t>O</a:t>
            </a:r>
            <a:r>
              <a:rPr lang="en-US" dirty="0" smtClean="0"/>
              <a:t>rganization </a:t>
            </a:r>
            <a:r>
              <a:rPr lang="en-US" dirty="0"/>
              <a:t>D</a:t>
            </a:r>
            <a:r>
              <a:rPr lang="en-US" dirty="0" smtClean="0"/>
              <a:t>esign</a:t>
            </a:r>
          </a:p>
          <a:p>
            <a:pPr marL="514350" indent="-514350">
              <a:buFont typeface="+mj-lt"/>
              <a:buAutoNum type="arabicParenR"/>
            </a:pPr>
            <a:r>
              <a:rPr lang="en-US" dirty="0" smtClean="0"/>
              <a:t>Define Bundle and Collection Identifiers</a:t>
            </a:r>
          </a:p>
          <a:p>
            <a:pPr lvl="1"/>
            <a:r>
              <a:rPr lang="en-US" dirty="0"/>
              <a:t>Bundle and collection LID definition</a:t>
            </a:r>
          </a:p>
          <a:p>
            <a:pPr lvl="1"/>
            <a:r>
              <a:rPr lang="en-US" dirty="0"/>
              <a:t>Basic product LID formation </a:t>
            </a:r>
            <a:r>
              <a:rPr lang="en-US" dirty="0" smtClean="0"/>
              <a:t>rule</a:t>
            </a:r>
          </a:p>
          <a:p>
            <a:pPr marL="514350" indent="-514350">
              <a:buFont typeface="+mj-lt"/>
              <a:buAutoNum type="arabicParenR"/>
            </a:pPr>
            <a:r>
              <a:rPr lang="en-US" dirty="0" smtClean="0"/>
              <a:t>Generate Document and Document Collection Products</a:t>
            </a:r>
          </a:p>
          <a:p>
            <a:pPr marL="514350" indent="-514350">
              <a:buFont typeface="+mj-lt"/>
              <a:buAutoNum type="arabicParenR"/>
            </a:pPr>
            <a:r>
              <a:rPr lang="en-US" dirty="0" smtClean="0"/>
              <a:t>Generate Data and Data Collection Product Labels</a:t>
            </a:r>
          </a:p>
          <a:p>
            <a:pPr marL="514350" indent="-514350">
              <a:buFont typeface="+mj-lt"/>
              <a:buAutoNum type="arabicParenR"/>
            </a:pPr>
            <a:r>
              <a:rPr lang="en-US" dirty="0" smtClean="0"/>
              <a:t>Generate Bundle Readme and </a:t>
            </a:r>
            <a:r>
              <a:rPr lang="en-US" dirty="0"/>
              <a:t>L</a:t>
            </a:r>
            <a:r>
              <a:rPr lang="en-US" dirty="0" smtClean="0"/>
              <a:t>abel Files</a:t>
            </a:r>
          </a:p>
        </p:txBody>
      </p:sp>
    </p:spTree>
    <p:extLst>
      <p:ext uri="{BB962C8B-B14F-4D97-AF65-F5344CB8AC3E}">
        <p14:creationId xmlns:p14="http://schemas.microsoft.com/office/powerpoint/2010/main" val="26382604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Wrap-Up</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953088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xplosion 2 4"/>
          <p:cNvSpPr/>
          <p:nvPr/>
        </p:nvSpPr>
        <p:spPr>
          <a:xfrm>
            <a:off x="3362325" y="1066800"/>
            <a:ext cx="5467350" cy="2343150"/>
          </a:xfrm>
          <a:prstGeom prst="irregularSeal2">
            <a:avLst/>
          </a:prstGeom>
          <a:solidFill>
            <a:srgbClr val="FFFF00"/>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Most Important Component</a:t>
            </a:r>
            <a:endParaRPr lang="en-US" dirty="0"/>
          </a:p>
        </p:txBody>
      </p:sp>
      <p:sp>
        <p:nvSpPr>
          <p:cNvPr id="3" name="Content Placeholder 2"/>
          <p:cNvSpPr>
            <a:spLocks noGrp="1"/>
          </p:cNvSpPr>
          <p:nvPr>
            <p:ph idx="1"/>
          </p:nvPr>
        </p:nvSpPr>
        <p:spPr>
          <a:xfrm>
            <a:off x="838200" y="1653757"/>
            <a:ext cx="10515600" cy="1169236"/>
          </a:xfrm>
        </p:spPr>
        <p:txBody>
          <a:bodyPr anchor="ctr"/>
          <a:lstStyle/>
          <a:p>
            <a:pPr marL="0" indent="0" algn="ctr">
              <a:buNone/>
            </a:pPr>
            <a:r>
              <a:rPr lang="en-US" sz="4800" cap="all" dirty="0" smtClean="0">
                <a:latin typeface="Arial Black" panose="020B0A04020102020204" pitchFamily="34" charset="0"/>
              </a:rPr>
              <a:t>Communication!</a:t>
            </a:r>
            <a:endParaRPr lang="en-US" cap="all" dirty="0">
              <a:latin typeface="Arial Black" panose="020B0A04020102020204" pitchFamily="34" charset="0"/>
            </a:endParaRPr>
          </a:p>
        </p:txBody>
      </p:sp>
      <p:sp>
        <p:nvSpPr>
          <p:cNvPr id="6" name="Content Placeholder 2"/>
          <p:cNvSpPr txBox="1">
            <a:spLocks/>
          </p:cNvSpPr>
          <p:nvPr/>
        </p:nvSpPr>
        <p:spPr>
          <a:xfrm>
            <a:off x="838200" y="3527006"/>
            <a:ext cx="10515600" cy="1387894"/>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Make certain to identify the PDS Discipline Node that will be curating your archive early in the process and communicate with them regularly!</a:t>
            </a:r>
            <a:endParaRPr lang="en-US" dirty="0"/>
          </a:p>
        </p:txBody>
      </p:sp>
    </p:spTree>
    <p:extLst>
      <p:ext uri="{BB962C8B-B14F-4D97-AF65-F5344CB8AC3E}">
        <p14:creationId xmlns:p14="http://schemas.microsoft.com/office/powerpoint/2010/main" val="773274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00"/>
                            </p:stCondLst>
                            <p:childTnLst>
                              <p:par>
                                <p:cTn id="10" presetID="53" presetClass="entr" presetSubtype="16"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 fill="hold"/>
                                        <p:tgtEl>
                                          <p:spTgt spid="5"/>
                                        </p:tgtEl>
                                        <p:attrNameLst>
                                          <p:attrName>ppt_w</p:attrName>
                                        </p:attrNameLst>
                                      </p:cBhvr>
                                      <p:tavLst>
                                        <p:tav tm="0">
                                          <p:val>
                                            <p:fltVal val="0"/>
                                          </p:val>
                                        </p:tav>
                                        <p:tav tm="100000">
                                          <p:val>
                                            <p:strVal val="#ppt_w"/>
                                          </p:val>
                                        </p:tav>
                                      </p:tavLst>
                                    </p:anim>
                                    <p:anim calcmode="lin" valueType="num">
                                      <p:cBhvr>
                                        <p:cTn id="13" dur="100" fill="hold"/>
                                        <p:tgtEl>
                                          <p:spTgt spid="5"/>
                                        </p:tgtEl>
                                        <p:attrNameLst>
                                          <p:attrName>ppt_h</p:attrName>
                                        </p:attrNameLst>
                                      </p:cBhvr>
                                      <p:tavLst>
                                        <p:tav tm="0">
                                          <p:val>
                                            <p:fltVal val="0"/>
                                          </p:val>
                                        </p:tav>
                                        <p:tav tm="100000">
                                          <p:val>
                                            <p:strVal val="#ppt_h"/>
                                          </p:val>
                                        </p:tav>
                                      </p:tavLst>
                                    </p:anim>
                                    <p:animEffect transition="in" filter="fade">
                                      <p:cBhvr>
                                        <p:cTn id="14" dur="100"/>
                                        <p:tgtEl>
                                          <p:spTgt spid="5"/>
                                        </p:tgtEl>
                                      </p:cBhvr>
                                    </p:animEffect>
                                  </p:childTnLst>
                                </p:cTn>
                              </p:par>
                            </p:childTnLst>
                          </p:cTn>
                        </p:par>
                        <p:par>
                          <p:cTn id="15" fill="hold">
                            <p:stCondLst>
                              <p:cond delay="200"/>
                            </p:stCondLst>
                            <p:childTnLst>
                              <p:par>
                                <p:cTn id="16" presetID="10" presetClass="entr" presetSubtype="0"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build="p"/>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PDS Discipline Node Contacts</a:t>
            </a:r>
            <a:endParaRPr lang="en-US" dirty="0"/>
          </a:p>
        </p:txBody>
      </p:sp>
      <p:sp>
        <p:nvSpPr>
          <p:cNvPr id="3" name="Content Placeholder 2"/>
          <p:cNvSpPr>
            <a:spLocks noGrp="1"/>
          </p:cNvSpPr>
          <p:nvPr>
            <p:ph idx="1"/>
          </p:nvPr>
        </p:nvSpPr>
        <p:spPr>
          <a:xfrm>
            <a:off x="838200" y="1288213"/>
            <a:ext cx="10515600" cy="5333303"/>
          </a:xfrm>
        </p:spPr>
        <p:txBody>
          <a:bodyPr numCol="2">
            <a:normAutofit/>
          </a:bodyPr>
          <a:lstStyle/>
          <a:p>
            <a:r>
              <a:rPr lang="en-US" sz="2400" dirty="0" smtClean="0"/>
              <a:t>Atmospheres Node</a:t>
            </a:r>
          </a:p>
          <a:p>
            <a:pPr marL="457200" lvl="1" indent="0">
              <a:buNone/>
            </a:pPr>
            <a:r>
              <a:rPr lang="en-US" sz="2000" dirty="0" smtClean="0"/>
              <a:t>Lynn </a:t>
            </a:r>
            <a:r>
              <a:rPr lang="en-US" sz="2000" dirty="0" err="1" smtClean="0"/>
              <a:t>Neakrase</a:t>
            </a:r>
            <a:endParaRPr lang="en-US" sz="2000" dirty="0" smtClean="0"/>
          </a:p>
          <a:p>
            <a:pPr marL="457200" lvl="1" indent="0">
              <a:buNone/>
            </a:pPr>
            <a:r>
              <a:rPr lang="en-US" sz="2000" dirty="0" smtClean="0"/>
              <a:t>+1(575)646-1862</a:t>
            </a:r>
          </a:p>
          <a:p>
            <a:pPr marL="457200" lvl="1" indent="0">
              <a:buNone/>
            </a:pPr>
            <a:r>
              <a:rPr lang="en-US" sz="2000" dirty="0" smtClean="0">
                <a:hlinkClick r:id="rId2"/>
              </a:rPr>
              <a:t>lneakras@nmsu.edu</a:t>
            </a:r>
            <a:endParaRPr lang="en-US" sz="2000" dirty="0" smtClean="0"/>
          </a:p>
          <a:p>
            <a:r>
              <a:rPr lang="en-US" sz="2400" dirty="0" smtClean="0"/>
              <a:t>Cartography </a:t>
            </a:r>
            <a:r>
              <a:rPr lang="en-US" sz="2400" dirty="0"/>
              <a:t>and Imaging Sciences</a:t>
            </a:r>
          </a:p>
          <a:p>
            <a:pPr marL="457200" lvl="1" indent="0">
              <a:buNone/>
            </a:pPr>
            <a:r>
              <a:rPr lang="en-US" sz="2000" dirty="0"/>
              <a:t>Lisa Gaddis</a:t>
            </a:r>
          </a:p>
          <a:p>
            <a:pPr marL="457200" lvl="1" indent="0">
              <a:buNone/>
            </a:pPr>
            <a:r>
              <a:rPr lang="en-US" sz="2000" dirty="0">
                <a:hlinkClick r:id="rId3"/>
              </a:rPr>
              <a:t>lgaddis@usgs.gov </a:t>
            </a:r>
            <a:endParaRPr lang="en-US" sz="2000" dirty="0" smtClean="0"/>
          </a:p>
          <a:p>
            <a:r>
              <a:rPr lang="en-US" sz="2400" dirty="0" smtClean="0"/>
              <a:t>Geosciences</a:t>
            </a:r>
          </a:p>
          <a:p>
            <a:pPr marL="457200" lvl="1" indent="0">
              <a:buNone/>
            </a:pPr>
            <a:r>
              <a:rPr lang="en-US" sz="2000" dirty="0" smtClean="0"/>
              <a:t>Ed Guinness</a:t>
            </a:r>
          </a:p>
          <a:p>
            <a:pPr marL="457200" lvl="1" indent="0">
              <a:buNone/>
            </a:pPr>
            <a:r>
              <a:rPr lang="en-US" sz="2000" dirty="0" smtClean="0">
                <a:hlinkClick r:id="rId4"/>
              </a:rPr>
              <a:t>guinness@wunder.wustl.edu</a:t>
            </a:r>
            <a:endParaRPr lang="en-US" sz="2000" dirty="0" smtClean="0"/>
          </a:p>
          <a:p>
            <a:pPr marL="457200" lvl="1" indent="0">
              <a:buNone/>
            </a:pPr>
            <a:r>
              <a:rPr lang="en-US" sz="2000" dirty="0" smtClean="0"/>
              <a:t>Susie </a:t>
            </a:r>
            <a:r>
              <a:rPr lang="en-US" sz="2000" dirty="0" err="1" smtClean="0"/>
              <a:t>Slavney</a:t>
            </a:r>
            <a:endParaRPr lang="en-US" sz="2000" dirty="0"/>
          </a:p>
          <a:p>
            <a:pPr marL="457200" lvl="1" indent="0">
              <a:buNone/>
            </a:pPr>
            <a:r>
              <a:rPr lang="en-US" sz="2000" dirty="0" smtClean="0">
                <a:hlinkClick r:id="rId5"/>
              </a:rPr>
              <a:t>slavney@wunder.wustl.edu</a:t>
            </a:r>
            <a:endParaRPr lang="en-US" sz="2000" dirty="0" smtClean="0"/>
          </a:p>
          <a:p>
            <a:pPr marL="457200" lvl="1" indent="0">
              <a:buNone/>
            </a:pPr>
            <a:endParaRPr lang="en-US" sz="2000" dirty="0" smtClean="0"/>
          </a:p>
          <a:p>
            <a:pPr marL="457200" lvl="1" indent="0">
              <a:buNone/>
            </a:pPr>
            <a:endParaRPr lang="en-US" sz="2000" dirty="0" smtClean="0"/>
          </a:p>
          <a:p>
            <a:r>
              <a:rPr lang="en-US" sz="2400" dirty="0" smtClean="0"/>
              <a:t>NAIF (SPICE)</a:t>
            </a:r>
          </a:p>
          <a:p>
            <a:pPr marL="457200" lvl="1" indent="0">
              <a:buNone/>
            </a:pPr>
            <a:r>
              <a:rPr lang="en-US" sz="2000" dirty="0" smtClean="0"/>
              <a:t>Boris Semenov</a:t>
            </a:r>
          </a:p>
          <a:p>
            <a:pPr marL="457200" lvl="1" indent="0">
              <a:buNone/>
            </a:pPr>
            <a:r>
              <a:rPr lang="en-US" sz="2000" dirty="0" smtClean="0">
                <a:hlinkClick r:id="rId6"/>
              </a:rPr>
              <a:t>boris.semenov@jpl.nasa.gov</a:t>
            </a:r>
            <a:endParaRPr lang="en-US" sz="2000" dirty="0" smtClean="0"/>
          </a:p>
          <a:p>
            <a:r>
              <a:rPr lang="en-US" sz="2400" dirty="0" smtClean="0"/>
              <a:t>Planetary Plasma Interactions</a:t>
            </a:r>
          </a:p>
          <a:p>
            <a:pPr marL="457200" lvl="1" indent="0">
              <a:buNone/>
            </a:pPr>
            <a:r>
              <a:rPr lang="en-US" sz="2000" dirty="0" smtClean="0"/>
              <a:t>Joe Mafi</a:t>
            </a:r>
          </a:p>
          <a:p>
            <a:pPr marL="457200" lvl="1" indent="0">
              <a:buNone/>
            </a:pPr>
            <a:r>
              <a:rPr lang="en-US" sz="2000" dirty="0" smtClean="0">
                <a:hlinkClick r:id="rId7"/>
              </a:rPr>
              <a:t>jmafi@igpp.ucla.edu</a:t>
            </a:r>
            <a:endParaRPr lang="en-US" sz="2000" dirty="0" smtClean="0"/>
          </a:p>
          <a:p>
            <a:r>
              <a:rPr lang="en-US" sz="2400" dirty="0" smtClean="0"/>
              <a:t>Ring-Moon Systems</a:t>
            </a:r>
          </a:p>
          <a:p>
            <a:pPr marL="457200" lvl="1" indent="0">
              <a:buNone/>
            </a:pPr>
            <a:r>
              <a:rPr lang="en-US" sz="2000" dirty="0" smtClean="0"/>
              <a:t>Mitch Gordon</a:t>
            </a:r>
          </a:p>
          <a:p>
            <a:pPr marL="457200" lvl="1" indent="0">
              <a:buNone/>
            </a:pPr>
            <a:r>
              <a:rPr lang="en-US" sz="2000" dirty="0" smtClean="0">
                <a:hlinkClick r:id="rId8"/>
              </a:rPr>
              <a:t>mgordon@seti.org</a:t>
            </a:r>
            <a:endParaRPr lang="en-US" sz="2000" dirty="0" smtClean="0"/>
          </a:p>
          <a:p>
            <a:r>
              <a:rPr lang="en-US" sz="2400" dirty="0" smtClean="0"/>
              <a:t>Small Bodies</a:t>
            </a:r>
          </a:p>
          <a:p>
            <a:pPr marL="457200" lvl="1" indent="0">
              <a:buNone/>
            </a:pPr>
            <a:r>
              <a:rPr lang="en-US" sz="2000" dirty="0" smtClean="0"/>
              <a:t>Anne </a:t>
            </a:r>
            <a:r>
              <a:rPr lang="en-US" sz="2000" dirty="0" err="1" smtClean="0"/>
              <a:t>Raugh</a:t>
            </a:r>
            <a:endParaRPr lang="en-US" sz="2000" dirty="0" smtClean="0"/>
          </a:p>
          <a:p>
            <a:pPr marL="457200" lvl="1" indent="0">
              <a:buNone/>
            </a:pPr>
            <a:r>
              <a:rPr lang="en-US" sz="2000" dirty="0" smtClean="0">
                <a:hlinkClick r:id="rId9"/>
              </a:rPr>
              <a:t>raugh@astro.umd.edu</a:t>
            </a:r>
            <a:endParaRPr lang="en-US" sz="2000" dirty="0" smtClean="0"/>
          </a:p>
          <a:p>
            <a:pPr marL="457200" lvl="1" indent="0">
              <a:buNone/>
            </a:pPr>
            <a:r>
              <a:rPr lang="en-US" sz="2000" dirty="0" smtClean="0"/>
              <a:t>Jesse Stone</a:t>
            </a:r>
          </a:p>
          <a:p>
            <a:pPr marL="457200" lvl="1" indent="0">
              <a:buNone/>
            </a:pPr>
            <a:r>
              <a:rPr lang="en-US" sz="2000" smtClean="0">
                <a:hlinkClick r:id="rId10"/>
              </a:rPr>
              <a:t>jstone@psi.edu</a:t>
            </a:r>
            <a:endParaRPr lang="en-US" sz="2000" dirty="0" smtClean="0"/>
          </a:p>
        </p:txBody>
      </p:sp>
    </p:spTree>
    <p:extLst>
      <p:ext uri="{BB962C8B-B14F-4D97-AF65-F5344CB8AC3E}">
        <p14:creationId xmlns:p14="http://schemas.microsoft.com/office/powerpoint/2010/main" val="14256178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idx="1"/>
          </p:nvPr>
        </p:nvSpPr>
        <p:spPr/>
        <p:txBody>
          <a:bodyPr>
            <a:normAutofit lnSpcReduction="10000"/>
          </a:bodyPr>
          <a:lstStyle/>
          <a:p>
            <a:pPr marL="0" indent="0">
              <a:lnSpc>
                <a:spcPct val="130000"/>
              </a:lnSpc>
              <a:buNone/>
            </a:pPr>
            <a:r>
              <a:rPr lang="en-US" dirty="0"/>
              <a:t>Thank you for participating in our PDS4 training exercise.  We would really appreciate your feedback on the quick survey below.  Your answers are anonymous and are helpful to the development and improvement of our future training sessions.  </a:t>
            </a:r>
          </a:p>
          <a:p>
            <a:pPr marL="0" indent="0">
              <a:lnSpc>
                <a:spcPct val="130000"/>
              </a:lnSpc>
              <a:buNone/>
            </a:pPr>
            <a:endParaRPr lang="en-US" dirty="0">
              <a:hlinkClick r:id="rId2"/>
            </a:endParaRPr>
          </a:p>
          <a:p>
            <a:pPr marL="0" indent="0">
              <a:lnSpc>
                <a:spcPct val="130000"/>
              </a:lnSpc>
              <a:buNone/>
            </a:pPr>
            <a:r>
              <a:rPr lang="en-US" dirty="0">
                <a:hlinkClick r:id="rId2"/>
              </a:rPr>
              <a:t>https://goo.gl/forms/KmoOkTZrv1pgSs2z2</a:t>
            </a:r>
            <a:endParaRPr lang="en-US" dirty="0"/>
          </a:p>
          <a:p>
            <a:pPr marL="0" indent="0">
              <a:lnSpc>
                <a:spcPct val="130000"/>
              </a:lnSpc>
              <a:buNone/>
            </a:pPr>
            <a:endParaRPr lang="en-US" dirty="0"/>
          </a:p>
          <a:p>
            <a:pPr marL="0" indent="0">
              <a:lnSpc>
                <a:spcPct val="130000"/>
              </a:lnSpc>
              <a:buNone/>
            </a:pPr>
            <a:r>
              <a:rPr lang="en-US" dirty="0"/>
              <a:t>Thank you for your time! </a:t>
            </a:r>
            <a:endParaRPr lang="en-US" dirty="0">
              <a:hlinkClick r:id="rId2"/>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8731" y="3549869"/>
            <a:ext cx="2438400" cy="2438400"/>
          </a:xfrm>
          <a:prstGeom prst="rect">
            <a:avLst/>
          </a:prstGeom>
        </p:spPr>
      </p:pic>
    </p:spTree>
    <p:extLst>
      <p:ext uri="{BB962C8B-B14F-4D97-AF65-F5344CB8AC3E}">
        <p14:creationId xmlns:p14="http://schemas.microsoft.com/office/powerpoint/2010/main" val="3186672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Attributions</a:t>
            </a:r>
            <a:endParaRPr lang="en-US" dirty="0"/>
          </a:p>
        </p:txBody>
      </p:sp>
      <p:sp>
        <p:nvSpPr>
          <p:cNvPr id="3" name="Content Placeholder 2"/>
          <p:cNvSpPr>
            <a:spLocks noGrp="1"/>
          </p:cNvSpPr>
          <p:nvPr>
            <p:ph idx="1"/>
          </p:nvPr>
        </p:nvSpPr>
        <p:spPr/>
        <p:txBody>
          <a:bodyPr>
            <a:normAutofit/>
          </a:bodyPr>
          <a:lstStyle/>
          <a:p>
            <a:endParaRPr lang="en-US" sz="1800" dirty="0" smtClean="0"/>
          </a:p>
        </p:txBody>
      </p:sp>
    </p:spTree>
    <p:extLst>
      <p:ext uri="{BB962C8B-B14F-4D97-AF65-F5344CB8AC3E}">
        <p14:creationId xmlns:p14="http://schemas.microsoft.com/office/powerpoint/2010/main" val="33605796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bg2">
                    <a:lumMod val="25000"/>
                  </a:schemeClr>
                </a:solidFill>
                <a:latin typeface="Arial Black" panose="020B0A04020102020204" pitchFamily="34" charset="0"/>
              </a:rPr>
              <a:t>Backup</a:t>
            </a:r>
            <a:endParaRPr lang="en-US" dirty="0">
              <a:solidFill>
                <a:schemeClr val="bg2">
                  <a:lumMod val="25000"/>
                </a:schemeClr>
              </a:solidFill>
              <a:latin typeface="Arial Black" panose="020B0A04020102020204" pitchFamily="34" charset="0"/>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759535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are PDS and PDS4?</a:t>
            </a:r>
            <a:endParaRPr lang="en-US" dirty="0"/>
          </a:p>
        </p:txBody>
      </p:sp>
      <p:pic>
        <p:nvPicPr>
          <p:cNvPr id="9"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4932" y="1280442"/>
            <a:ext cx="2517289" cy="1500858"/>
          </a:xfrm>
          <a:prstGeom prst="rect">
            <a:avLst/>
          </a:prstGeom>
        </p:spPr>
      </p:pic>
      <p:sp>
        <p:nvSpPr>
          <p:cNvPr id="10" name="Content Placeholder 2"/>
          <p:cNvSpPr>
            <a:spLocks noGrp="1"/>
          </p:cNvSpPr>
          <p:nvPr>
            <p:ph idx="1"/>
          </p:nvPr>
        </p:nvSpPr>
        <p:spPr>
          <a:xfrm>
            <a:off x="2988859" y="1229909"/>
            <a:ext cx="8887701" cy="1551391"/>
          </a:xfrm>
          <a:solidFill>
            <a:schemeClr val="bg1"/>
          </a:solidFill>
        </p:spPr>
        <p:txBody>
          <a:bodyPr>
            <a:normAutofit/>
          </a:bodyPr>
          <a:lstStyle/>
          <a:p>
            <a:pPr marL="0" indent="0">
              <a:buNone/>
            </a:pPr>
            <a:r>
              <a:rPr lang="en-US" dirty="0"/>
              <a:t>The </a:t>
            </a:r>
            <a:r>
              <a:rPr lang="en-US" sz="4000" b="1" dirty="0"/>
              <a:t>Planetary Data </a:t>
            </a:r>
            <a:r>
              <a:rPr lang="en-US" sz="4000" b="1" dirty="0" smtClean="0"/>
              <a:t>System </a:t>
            </a:r>
            <a:r>
              <a:rPr lang="en-US" dirty="0" smtClean="0"/>
              <a:t>(PDS) is NASA’s repository for the distribution and long term preservation of NASA planetary data.</a:t>
            </a:r>
            <a:endParaRPr lang="en-US" dirty="0"/>
          </a:p>
          <a:p>
            <a:endParaRPr lang="en-US" dirty="0"/>
          </a:p>
        </p:txBody>
      </p:sp>
      <p:sp>
        <p:nvSpPr>
          <p:cNvPr id="11" name="Content Placeholder 2"/>
          <p:cNvSpPr txBox="1">
            <a:spLocks/>
          </p:cNvSpPr>
          <p:nvPr/>
        </p:nvSpPr>
        <p:spPr>
          <a:xfrm>
            <a:off x="3698830" y="1231365"/>
            <a:ext cx="5723038" cy="69299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000" b="1" dirty="0" smtClean="0"/>
              <a:t>Planetary Data System</a:t>
            </a:r>
            <a:endParaRPr lang="en-US" dirty="0" smtClean="0"/>
          </a:p>
          <a:p>
            <a:endParaRPr lang="en-US" dirty="0"/>
          </a:p>
        </p:txBody>
      </p:sp>
      <p:sp>
        <p:nvSpPr>
          <p:cNvPr id="16" name="Content Placeholder 2"/>
          <p:cNvSpPr txBox="1">
            <a:spLocks/>
          </p:cNvSpPr>
          <p:nvPr/>
        </p:nvSpPr>
        <p:spPr>
          <a:xfrm>
            <a:off x="2988860" y="2777521"/>
            <a:ext cx="8887701" cy="1060134"/>
          </a:xfrm>
          <a:prstGeom prst="rect">
            <a:avLst/>
          </a:prstGeom>
          <a:solidFill>
            <a:schemeClr val="bg1"/>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smtClean="0"/>
              <a:t>The </a:t>
            </a:r>
            <a:r>
              <a:rPr lang="en-US" sz="4000" b="1" dirty="0" smtClean="0"/>
              <a:t>PDS Archive</a:t>
            </a:r>
            <a:r>
              <a:rPr lang="en-US" dirty="0"/>
              <a:t> </a:t>
            </a:r>
            <a:r>
              <a:rPr lang="en-US" dirty="0" smtClean="0"/>
              <a:t>is the digital data repository maintained by PDS.</a:t>
            </a:r>
          </a:p>
        </p:txBody>
      </p:sp>
      <p:sp>
        <p:nvSpPr>
          <p:cNvPr id="17" name="Content Placeholder 2"/>
          <p:cNvSpPr txBox="1">
            <a:spLocks/>
          </p:cNvSpPr>
          <p:nvPr/>
        </p:nvSpPr>
        <p:spPr>
          <a:xfrm>
            <a:off x="3698833" y="2777042"/>
            <a:ext cx="3627846" cy="68691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000" b="1" dirty="0" smtClean="0"/>
              <a:t>PDS Archive</a:t>
            </a:r>
            <a:endParaRPr lang="en-US" dirty="0" smtClean="0"/>
          </a:p>
          <a:p>
            <a:endParaRPr lang="en-US" dirty="0"/>
          </a:p>
        </p:txBody>
      </p:sp>
      <p:sp>
        <p:nvSpPr>
          <p:cNvPr id="18" name="Content Placeholder 2"/>
          <p:cNvSpPr txBox="1">
            <a:spLocks/>
          </p:cNvSpPr>
          <p:nvPr/>
        </p:nvSpPr>
        <p:spPr>
          <a:xfrm>
            <a:off x="2912221" y="3834356"/>
            <a:ext cx="8741529" cy="1501295"/>
          </a:xfrm>
          <a:prstGeom prst="rect">
            <a:avLst/>
          </a:prstGeom>
          <a:solidFill>
            <a:schemeClr val="bg1"/>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smtClean="0"/>
              <a:t>The </a:t>
            </a:r>
            <a:r>
              <a:rPr lang="en-US" sz="4000" b="1" dirty="0" smtClean="0"/>
              <a:t>PDS Standard</a:t>
            </a:r>
            <a:r>
              <a:rPr lang="en-US" dirty="0"/>
              <a:t> </a:t>
            </a:r>
            <a:r>
              <a:rPr lang="en-US" dirty="0" smtClean="0"/>
              <a:t>are requirements and constraints designed to insure the usability of data in the PDS Archive throughout the lifetime of the archive.</a:t>
            </a:r>
          </a:p>
        </p:txBody>
      </p:sp>
      <p:pic>
        <p:nvPicPr>
          <p:cNvPr id="19" name="Picture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5997" y="4385456"/>
            <a:ext cx="1735157" cy="1600200"/>
          </a:xfrm>
          <a:prstGeom prst="rect">
            <a:avLst/>
          </a:prstGeom>
        </p:spPr>
      </p:pic>
      <p:sp>
        <p:nvSpPr>
          <p:cNvPr id="20" name="Content Placeholder 2"/>
          <p:cNvSpPr txBox="1">
            <a:spLocks/>
          </p:cNvSpPr>
          <p:nvPr/>
        </p:nvSpPr>
        <p:spPr>
          <a:xfrm>
            <a:off x="3627843" y="3834356"/>
            <a:ext cx="3627846" cy="68691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000" b="1" dirty="0" smtClean="0"/>
              <a:t>PDS Standard</a:t>
            </a:r>
            <a:endParaRPr lang="en-US" dirty="0" smtClean="0"/>
          </a:p>
          <a:p>
            <a:endParaRPr lang="en-US" dirty="0"/>
          </a:p>
        </p:txBody>
      </p:sp>
      <p:grpSp>
        <p:nvGrpSpPr>
          <p:cNvPr id="12" name="Group 11"/>
          <p:cNvGrpSpPr>
            <a:grpSpLocks noChangeAspect="1"/>
          </p:cNvGrpSpPr>
          <p:nvPr/>
        </p:nvGrpSpPr>
        <p:grpSpPr>
          <a:xfrm>
            <a:off x="537923" y="2841796"/>
            <a:ext cx="2231306" cy="1193800"/>
            <a:chOff x="152273" y="1607185"/>
            <a:chExt cx="5786739" cy="3096039"/>
          </a:xfrm>
        </p:grpSpPr>
        <p:sp>
          <p:nvSpPr>
            <p:cNvPr id="13" name="Flowchart: Magnetic Disk 12"/>
            <p:cNvSpPr>
              <a:spLocks noChangeAspect="1"/>
            </p:cNvSpPr>
            <p:nvPr/>
          </p:nvSpPr>
          <p:spPr>
            <a:xfrm>
              <a:off x="152273" y="1607185"/>
              <a:ext cx="2735876" cy="2188701"/>
            </a:xfrm>
            <a:prstGeom prst="flowChartMagneticDisk">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4" name="Flowchart: Magnetic Disk 13"/>
            <p:cNvSpPr>
              <a:spLocks noChangeAspect="1"/>
            </p:cNvSpPr>
            <p:nvPr/>
          </p:nvSpPr>
          <p:spPr>
            <a:xfrm>
              <a:off x="3203136" y="1607185"/>
              <a:ext cx="2735876" cy="2188701"/>
            </a:xfrm>
            <a:prstGeom prst="flowChartMagneticDisk">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15" name="Flowchart: Magnetic Disk 14"/>
            <p:cNvSpPr>
              <a:spLocks noChangeAspect="1"/>
            </p:cNvSpPr>
            <p:nvPr/>
          </p:nvSpPr>
          <p:spPr>
            <a:xfrm>
              <a:off x="1677705" y="2514523"/>
              <a:ext cx="2735876" cy="2188701"/>
            </a:xfrm>
            <a:prstGeom prst="flowChartMagneticDisk">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grpSp>
      <p:sp>
        <p:nvSpPr>
          <p:cNvPr id="21" name="Content Placeholder 2"/>
          <p:cNvSpPr txBox="1">
            <a:spLocks/>
          </p:cNvSpPr>
          <p:nvPr/>
        </p:nvSpPr>
        <p:spPr>
          <a:xfrm>
            <a:off x="2912221" y="5371309"/>
            <a:ext cx="8162036" cy="111475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000" b="1" dirty="0" smtClean="0"/>
              <a:t>PDS4 </a:t>
            </a:r>
            <a:r>
              <a:rPr lang="en-US" dirty="0" smtClean="0"/>
              <a:t>is the latest version of the PDS Standard. PDS4 is </a:t>
            </a:r>
            <a:r>
              <a:rPr lang="en-US" sz="3200" b="1" dirty="0" smtClean="0"/>
              <a:t>not</a:t>
            </a:r>
            <a:r>
              <a:rPr lang="en-US" sz="3200" dirty="0" smtClean="0"/>
              <a:t> </a:t>
            </a:r>
            <a:r>
              <a:rPr lang="en-US" dirty="0" smtClean="0"/>
              <a:t>a data format!</a:t>
            </a:r>
          </a:p>
          <a:p>
            <a:endParaRPr lang="en-US" dirty="0"/>
          </a:p>
        </p:txBody>
      </p:sp>
      <p:sp>
        <p:nvSpPr>
          <p:cNvPr id="22" name="Content Placeholder 2"/>
          <p:cNvSpPr txBox="1">
            <a:spLocks/>
          </p:cNvSpPr>
          <p:nvPr/>
        </p:nvSpPr>
        <p:spPr>
          <a:xfrm>
            <a:off x="2912221" y="5371619"/>
            <a:ext cx="1589941" cy="69299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000" b="1" dirty="0" smtClean="0"/>
              <a:t>PDS4</a:t>
            </a:r>
            <a:endParaRPr lang="en-US" dirty="0" smtClean="0"/>
          </a:p>
          <a:p>
            <a:endParaRPr lang="en-US" dirty="0"/>
          </a:p>
        </p:txBody>
      </p:sp>
      <p:sp>
        <p:nvSpPr>
          <p:cNvPr id="26" name="TextBox 25"/>
          <p:cNvSpPr txBox="1"/>
          <p:nvPr/>
        </p:nvSpPr>
        <p:spPr>
          <a:xfrm>
            <a:off x="1001035" y="5371309"/>
            <a:ext cx="1055289" cy="338554"/>
          </a:xfrm>
          <a:prstGeom prst="rect">
            <a:avLst/>
          </a:prstGeom>
          <a:noFill/>
          <a:scene3d>
            <a:camera prst="orthographicFront">
              <a:rot lat="1566000" lon="18858000" rev="20148000"/>
            </a:camera>
            <a:lightRig rig="threePt" dir="t"/>
          </a:scene3d>
        </p:spPr>
        <p:txBody>
          <a:bodyPr wrap="none" rtlCol="0">
            <a:spAutoFit/>
          </a:bodyPr>
          <a:lstStyle/>
          <a:p>
            <a:r>
              <a:rPr lang="en-US" sz="1600" b="1" dirty="0" smtClean="0">
                <a:solidFill>
                  <a:schemeClr val="bg1"/>
                </a:solidFill>
              </a:rPr>
              <a:t>4</a:t>
            </a:r>
            <a:r>
              <a:rPr lang="en-US" sz="1600" b="1" baseline="30000" dirty="0" smtClean="0">
                <a:solidFill>
                  <a:schemeClr val="bg1"/>
                </a:solidFill>
              </a:rPr>
              <a:t>th</a:t>
            </a:r>
            <a:r>
              <a:rPr lang="en-US" sz="1600" b="1" dirty="0" smtClean="0">
                <a:solidFill>
                  <a:schemeClr val="bg1"/>
                </a:solidFill>
              </a:rPr>
              <a:t> Edition</a:t>
            </a:r>
            <a:endParaRPr lang="en-US" sz="1600" b="1" dirty="0">
              <a:solidFill>
                <a:schemeClr val="bg1"/>
              </a:solidFill>
            </a:endParaRPr>
          </a:p>
        </p:txBody>
      </p:sp>
    </p:spTree>
    <p:extLst>
      <p:ext uri="{BB962C8B-B14F-4D97-AF65-F5344CB8AC3E}">
        <p14:creationId xmlns:p14="http://schemas.microsoft.com/office/powerpoint/2010/main" val="292201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100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100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par>
                          <p:cTn id="11" fill="hold">
                            <p:stCondLst>
                              <p:cond delay="1500"/>
                            </p:stCondLst>
                            <p:childTnLst>
                              <p:par>
                                <p:cTn id="12" presetID="10" presetClass="entr" presetSubtype="0" fill="hold" grpId="0" nodeType="afterEffect">
                                  <p:stCondLst>
                                    <p:cond delay="0"/>
                                  </p:stCondLst>
                                  <p:childTnLst>
                                    <p:set>
                                      <p:cBhvr>
                                        <p:cTn id="13" dur="1" fill="hold">
                                          <p:stCondLst>
                                            <p:cond delay="0"/>
                                          </p:stCondLst>
                                        </p:cTn>
                                        <p:tgtEl>
                                          <p:spTgt spid="10">
                                            <p:txEl>
                                              <p:pRg st="0" end="0"/>
                                            </p:txEl>
                                          </p:spTgt>
                                        </p:tgtEl>
                                        <p:attrNameLst>
                                          <p:attrName>style.visibility</p:attrName>
                                        </p:attrNameLst>
                                      </p:cBhvr>
                                      <p:to>
                                        <p:strVal val="visible"/>
                                      </p:to>
                                    </p:set>
                                    <p:animEffect transition="in" filter="fade">
                                      <p:cBhvr>
                                        <p:cTn id="14" dur="1000"/>
                                        <p:tgtEl>
                                          <p:spTgt spid="10">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500"/>
                                        <p:tgtEl>
                                          <p:spTgt spid="17"/>
                                        </p:tgtEl>
                                      </p:cBhvr>
                                    </p:animEffect>
                                  </p:childTnLst>
                                </p:cTn>
                              </p:par>
                            </p:childTnLst>
                          </p:cTn>
                        </p:par>
                        <p:par>
                          <p:cTn id="20" fill="hold">
                            <p:stCondLst>
                              <p:cond delay="500"/>
                            </p:stCondLst>
                            <p:childTnLst>
                              <p:par>
                                <p:cTn id="21" presetID="10" presetClass="entr" presetSubtype="0" fill="hold"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fade">
                                      <p:cBhvr>
                                        <p:cTn id="26" dur="10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fade">
                                      <p:cBhvr>
                                        <p:cTn id="31" dur="500"/>
                                        <p:tgtEl>
                                          <p:spTgt spid="20"/>
                                        </p:tgtEl>
                                      </p:cBhvr>
                                    </p:animEffect>
                                  </p:childTnLst>
                                </p:cTn>
                              </p:par>
                            </p:childTnLst>
                          </p:cTn>
                        </p:par>
                        <p:par>
                          <p:cTn id="32" fill="hold">
                            <p:stCondLst>
                              <p:cond delay="500"/>
                            </p:stCondLst>
                            <p:childTnLst>
                              <p:par>
                                <p:cTn id="33" presetID="10" presetClass="entr" presetSubtype="0" fill="hold" nodeType="after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fade">
                                      <p:cBhvr>
                                        <p:cTn id="35" dur="500"/>
                                        <p:tgtEl>
                                          <p:spTgt spid="19"/>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fade">
                                      <p:cBhvr>
                                        <p:cTn id="38" dur="10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par>
                          <p:cTn id="43" fill="hold">
                            <p:stCondLst>
                              <p:cond delay="0"/>
                            </p:stCondLst>
                            <p:childTnLst>
                              <p:par>
                                <p:cTn id="44" presetID="10" presetClass="entr" presetSubtype="0" fill="hold" grpId="0" nodeType="afterEffect">
                                  <p:stCondLst>
                                    <p:cond delay="0"/>
                                  </p:stCondLst>
                                  <p:childTnLst>
                                    <p:set>
                                      <p:cBhvr>
                                        <p:cTn id="45" dur="1" fill="hold">
                                          <p:stCondLst>
                                            <p:cond delay="0"/>
                                          </p:stCondLst>
                                        </p:cTn>
                                        <p:tgtEl>
                                          <p:spTgt spid="22"/>
                                        </p:tgtEl>
                                        <p:attrNameLst>
                                          <p:attrName>style.visibility</p:attrName>
                                        </p:attrNameLst>
                                      </p:cBhvr>
                                      <p:to>
                                        <p:strVal val="visible"/>
                                      </p:to>
                                    </p:set>
                                    <p:animEffect transition="in" filter="fade">
                                      <p:cBhvr>
                                        <p:cTn id="46" dur="500"/>
                                        <p:tgtEl>
                                          <p:spTgt spid="22"/>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1" grpId="0"/>
      <p:bldP spid="16" grpId="0" animBg="1"/>
      <p:bldP spid="17" grpId="0"/>
      <p:bldP spid="18" grpId="0" animBg="1"/>
      <p:bldP spid="20" grpId="0"/>
      <p:bldP spid="21" grpId="0"/>
      <p:bldP spid="22" grpId="0"/>
      <p:bldP spid="2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LID Bundle Identifier</a:t>
            </a:r>
            <a:endParaRPr lang="en-US" sz="3600" dirty="0"/>
          </a:p>
        </p:txBody>
      </p:sp>
      <p:sp>
        <p:nvSpPr>
          <p:cNvPr id="4" name="Content Placeholder 2"/>
          <p:cNvSpPr txBox="1">
            <a:spLocks/>
          </p:cNvSpPr>
          <p:nvPr/>
        </p:nvSpPr>
        <p:spPr>
          <a:xfrm>
            <a:off x="838200" y="1279525"/>
            <a:ext cx="10515600" cy="70245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b="1" dirty="0" smtClean="0"/>
              <a:t>	</a:t>
            </a:r>
            <a:r>
              <a:rPr lang="en-US" sz="3600" b="1" dirty="0" err="1" smtClean="0">
                <a:solidFill>
                  <a:schemeClr val="bg2">
                    <a:lumMod val="25000"/>
                    <a:alpha val="50000"/>
                  </a:schemeClr>
                </a:solidFill>
              </a:rPr>
              <a:t>urn:nasa:pds:</a:t>
            </a:r>
            <a:r>
              <a:rPr lang="en-US" sz="3600" b="1" i="1" dirty="0" err="1" smtClean="0"/>
              <a:t>bundle</a:t>
            </a:r>
            <a:r>
              <a:rPr lang="en-US" sz="3600" b="1" dirty="0" err="1" smtClean="0">
                <a:solidFill>
                  <a:schemeClr val="bg2">
                    <a:lumMod val="25000"/>
                    <a:alpha val="50000"/>
                  </a:schemeClr>
                </a:solidFill>
              </a:rPr>
              <a:t>:</a:t>
            </a:r>
            <a:r>
              <a:rPr lang="en-US" sz="3600" b="1" i="1" dirty="0" err="1" smtClean="0">
                <a:solidFill>
                  <a:schemeClr val="bg2">
                    <a:lumMod val="25000"/>
                    <a:alpha val="50000"/>
                  </a:schemeClr>
                </a:solidFill>
              </a:rPr>
              <a:t>collection</a:t>
            </a:r>
            <a:r>
              <a:rPr lang="en-US" sz="3600" b="1" dirty="0" err="1" smtClean="0">
                <a:solidFill>
                  <a:schemeClr val="bg2">
                    <a:lumMod val="25000"/>
                    <a:alpha val="50000"/>
                  </a:schemeClr>
                </a:solidFill>
              </a:rPr>
              <a:t>:</a:t>
            </a:r>
            <a:r>
              <a:rPr lang="en-US" sz="3600" b="1" i="1" dirty="0" err="1" smtClean="0">
                <a:solidFill>
                  <a:schemeClr val="bg2">
                    <a:lumMod val="25000"/>
                    <a:alpha val="50000"/>
                  </a:schemeClr>
                </a:solidFill>
              </a:rPr>
              <a:t>product</a:t>
            </a:r>
            <a:endParaRPr lang="en-US" sz="3600" b="1" i="1" dirty="0" smtClean="0">
              <a:solidFill>
                <a:schemeClr val="bg2">
                  <a:lumMod val="25000"/>
                  <a:alpha val="50000"/>
                </a:schemeClr>
              </a:solidFill>
            </a:endParaRPr>
          </a:p>
        </p:txBody>
      </p:sp>
      <p:sp>
        <p:nvSpPr>
          <p:cNvPr id="6" name="Content Placeholder 2"/>
          <p:cNvSpPr txBox="1">
            <a:spLocks/>
          </p:cNvSpPr>
          <p:nvPr/>
        </p:nvSpPr>
        <p:spPr>
          <a:xfrm>
            <a:off x="838200" y="1981975"/>
            <a:ext cx="10515600" cy="4741553"/>
          </a:xfrm>
          <a:prstGeom prst="rect">
            <a:avLst/>
          </a:prstGeom>
        </p:spPr>
        <p:txBody>
          <a:bodyPr vert="horz" lIns="91440" tIns="45720" rIns="91440" bIns="45720" numCol="1"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Must be unique within PDS</a:t>
            </a:r>
          </a:p>
          <a:p>
            <a:r>
              <a:rPr lang="en-US" dirty="0" smtClean="0"/>
              <a:t>Bundle identifiers typically take the form:</a:t>
            </a:r>
          </a:p>
          <a:p>
            <a:endParaRPr lang="en-US" sz="1200" dirty="0"/>
          </a:p>
          <a:p>
            <a:pPr marL="0" lvl="1" indent="0">
              <a:spcBef>
                <a:spcPts val="0"/>
              </a:spcBef>
              <a:buNone/>
            </a:pPr>
            <a:r>
              <a:rPr lang="en-US" sz="4000" dirty="0"/>
              <a:t>	</a:t>
            </a:r>
            <a:r>
              <a:rPr lang="en-US" sz="4000" i="1" dirty="0"/>
              <a:t>mission-instrument[-description</a:t>
            </a:r>
            <a:r>
              <a:rPr lang="en-US" sz="4000" i="1" dirty="0" smtClean="0"/>
              <a:t>]</a:t>
            </a:r>
            <a:endParaRPr lang="en-US" sz="1200" dirty="0" smtClean="0"/>
          </a:p>
          <a:p>
            <a:pPr lvl="1"/>
            <a:r>
              <a:rPr lang="en-US" i="1" dirty="0" smtClean="0"/>
              <a:t>mission</a:t>
            </a:r>
            <a:r>
              <a:rPr lang="en-US" dirty="0" smtClean="0"/>
              <a:t> = The mission ID</a:t>
            </a:r>
          </a:p>
          <a:p>
            <a:pPr lvl="1"/>
            <a:r>
              <a:rPr lang="en-US" i="1" dirty="0" smtClean="0"/>
              <a:t>instrument </a:t>
            </a:r>
            <a:r>
              <a:rPr lang="en-US" dirty="0" smtClean="0"/>
              <a:t>= The instrument ID</a:t>
            </a:r>
          </a:p>
          <a:p>
            <a:pPr lvl="1"/>
            <a:r>
              <a:rPr lang="en-US" i="1" dirty="0" smtClean="0"/>
              <a:t>description</a:t>
            </a:r>
            <a:r>
              <a:rPr lang="en-US" dirty="0" smtClean="0"/>
              <a:t> = A description (optional) to help to distinguish the bundle from others from the same mission and instrument</a:t>
            </a:r>
          </a:p>
          <a:p>
            <a:pPr lvl="1"/>
            <a:endParaRPr lang="en-US" sz="1200" dirty="0" smtClean="0"/>
          </a:p>
          <a:p>
            <a:r>
              <a:rPr lang="en-US" sz="3000" dirty="0" smtClean="0"/>
              <a:t>Examples: </a:t>
            </a:r>
            <a:r>
              <a:rPr lang="en-US" sz="3000" dirty="0" err="1" smtClean="0"/>
              <a:t>ladee_nms</a:t>
            </a:r>
            <a:r>
              <a:rPr lang="en-US" sz="3000" dirty="0" smtClean="0"/>
              <a:t>, maven-</a:t>
            </a:r>
            <a:r>
              <a:rPr lang="en-US" sz="3000" dirty="0" err="1" smtClean="0"/>
              <a:t>swea</a:t>
            </a:r>
            <a:r>
              <a:rPr lang="en-US" sz="3000" dirty="0" smtClean="0"/>
              <a:t>-calibrated</a:t>
            </a:r>
          </a:p>
        </p:txBody>
      </p:sp>
    </p:spTree>
    <p:extLst>
      <p:ext uri="{BB962C8B-B14F-4D97-AF65-F5344CB8AC3E}">
        <p14:creationId xmlns:p14="http://schemas.microsoft.com/office/powerpoint/2010/main" val="39431405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LID Collection Identifier</a:t>
            </a:r>
            <a:endParaRPr lang="en-US" sz="3600" dirty="0"/>
          </a:p>
        </p:txBody>
      </p:sp>
      <p:sp>
        <p:nvSpPr>
          <p:cNvPr id="4" name="Content Placeholder 2"/>
          <p:cNvSpPr txBox="1">
            <a:spLocks/>
          </p:cNvSpPr>
          <p:nvPr/>
        </p:nvSpPr>
        <p:spPr>
          <a:xfrm>
            <a:off x="838200" y="1279525"/>
            <a:ext cx="10515600" cy="70245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b="1" dirty="0" smtClean="0"/>
              <a:t>	</a:t>
            </a:r>
            <a:r>
              <a:rPr lang="en-US" sz="3600" b="1" dirty="0" err="1" smtClean="0">
                <a:solidFill>
                  <a:schemeClr val="bg2">
                    <a:lumMod val="25000"/>
                    <a:alpha val="50000"/>
                  </a:schemeClr>
                </a:solidFill>
              </a:rPr>
              <a:t>urn:nasa:pds:</a:t>
            </a:r>
            <a:r>
              <a:rPr lang="en-US" sz="3600" b="1" i="1" dirty="0" err="1" smtClean="0">
                <a:solidFill>
                  <a:schemeClr val="bg2">
                    <a:lumMod val="25000"/>
                    <a:alpha val="50000"/>
                  </a:schemeClr>
                </a:solidFill>
              </a:rPr>
              <a:t>bundle</a:t>
            </a:r>
            <a:r>
              <a:rPr lang="en-US" sz="3600" b="1" dirty="0" err="1" smtClean="0">
                <a:solidFill>
                  <a:schemeClr val="bg2">
                    <a:lumMod val="25000"/>
                    <a:alpha val="50000"/>
                  </a:schemeClr>
                </a:solidFill>
              </a:rPr>
              <a:t>:</a:t>
            </a:r>
            <a:r>
              <a:rPr lang="en-US" sz="3600" b="1" i="1" dirty="0" err="1" smtClean="0"/>
              <a:t>collection</a:t>
            </a:r>
            <a:r>
              <a:rPr lang="en-US" sz="3600" b="1" dirty="0" err="1" smtClean="0">
                <a:solidFill>
                  <a:schemeClr val="bg2">
                    <a:lumMod val="25000"/>
                    <a:alpha val="50000"/>
                  </a:schemeClr>
                </a:solidFill>
              </a:rPr>
              <a:t>:</a:t>
            </a:r>
            <a:r>
              <a:rPr lang="en-US" sz="3600" b="1" i="1" dirty="0" err="1" smtClean="0">
                <a:solidFill>
                  <a:schemeClr val="bg2">
                    <a:lumMod val="25000"/>
                    <a:alpha val="50000"/>
                  </a:schemeClr>
                </a:solidFill>
              </a:rPr>
              <a:t>product</a:t>
            </a:r>
            <a:endParaRPr lang="en-US" sz="3600" b="1" i="1" dirty="0" smtClean="0">
              <a:solidFill>
                <a:schemeClr val="bg2">
                  <a:lumMod val="25000"/>
                  <a:alpha val="50000"/>
                </a:schemeClr>
              </a:solidFill>
            </a:endParaRPr>
          </a:p>
        </p:txBody>
      </p:sp>
      <p:sp>
        <p:nvSpPr>
          <p:cNvPr id="6" name="Content Placeholder 2"/>
          <p:cNvSpPr txBox="1">
            <a:spLocks/>
          </p:cNvSpPr>
          <p:nvPr/>
        </p:nvSpPr>
        <p:spPr>
          <a:xfrm>
            <a:off x="838200" y="1981975"/>
            <a:ext cx="10515600" cy="4741553"/>
          </a:xfrm>
          <a:prstGeom prst="rect">
            <a:avLst/>
          </a:prstGeom>
        </p:spPr>
        <p:txBody>
          <a:bodyPr vert="horz" lIns="91440" tIns="45720" rIns="91440" bIns="45720" numCol="1"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Must be unique within the bundle</a:t>
            </a:r>
          </a:p>
          <a:p>
            <a:r>
              <a:rPr lang="en-US" dirty="0" smtClean="0"/>
              <a:t>Starts with the </a:t>
            </a:r>
            <a:r>
              <a:rPr lang="en-US" dirty="0" err="1" smtClean="0"/>
              <a:t>collection_type</a:t>
            </a:r>
            <a:r>
              <a:rPr lang="en-US" dirty="0" smtClean="0"/>
              <a:t> value (lowercase)</a:t>
            </a:r>
          </a:p>
          <a:p>
            <a:r>
              <a:rPr lang="en-US" dirty="0" smtClean="0"/>
              <a:t>Collection identifiers typically take the form:</a:t>
            </a:r>
          </a:p>
          <a:p>
            <a:endParaRPr lang="en-US" sz="1300" dirty="0"/>
          </a:p>
          <a:p>
            <a:pPr marL="0" lvl="1" indent="0">
              <a:spcBef>
                <a:spcPts val="1000"/>
              </a:spcBef>
              <a:buNone/>
            </a:pPr>
            <a:r>
              <a:rPr lang="en-US" sz="4000" dirty="0"/>
              <a:t>	</a:t>
            </a:r>
            <a:r>
              <a:rPr lang="en-US" sz="4000" i="1" dirty="0" err="1" smtClean="0"/>
              <a:t>collection_type</a:t>
            </a:r>
            <a:r>
              <a:rPr lang="en-US" sz="4000" i="1" dirty="0" smtClean="0"/>
              <a:t>[-</a:t>
            </a:r>
            <a:r>
              <a:rPr lang="en-US" sz="4000" i="1" dirty="0"/>
              <a:t>description</a:t>
            </a:r>
            <a:r>
              <a:rPr lang="en-US" sz="4000" i="1" dirty="0" smtClean="0"/>
              <a:t>]</a:t>
            </a:r>
            <a:endParaRPr lang="en-US" sz="1200" dirty="0" smtClean="0"/>
          </a:p>
          <a:p>
            <a:pPr lvl="1"/>
            <a:r>
              <a:rPr lang="en-US" i="1" dirty="0" err="1"/>
              <a:t>c</a:t>
            </a:r>
            <a:r>
              <a:rPr lang="en-US" i="1" dirty="0" err="1" smtClean="0"/>
              <a:t>ollection_type</a:t>
            </a:r>
            <a:r>
              <a:rPr lang="en-US" i="1" dirty="0" smtClean="0"/>
              <a:t> </a:t>
            </a:r>
            <a:r>
              <a:rPr lang="en-US" dirty="0" smtClean="0"/>
              <a:t>= </a:t>
            </a:r>
            <a:r>
              <a:rPr lang="en-US" dirty="0" err="1" smtClean="0"/>
              <a:t>collection_type</a:t>
            </a:r>
            <a:r>
              <a:rPr lang="en-US" dirty="0" smtClean="0"/>
              <a:t> value (i.e. data, document, etc.)</a:t>
            </a:r>
          </a:p>
          <a:p>
            <a:pPr lvl="1"/>
            <a:r>
              <a:rPr lang="en-US" i="1" dirty="0" smtClean="0"/>
              <a:t>description </a:t>
            </a:r>
            <a:r>
              <a:rPr lang="en-US" dirty="0" smtClean="0"/>
              <a:t>= A description (optional) to help to distinguish the collection from others of the same type within the bundle (e.g. data type, mission phase, etc.)</a:t>
            </a:r>
          </a:p>
          <a:p>
            <a:pPr lvl="1"/>
            <a:endParaRPr lang="en-US" sz="1200" dirty="0" smtClean="0"/>
          </a:p>
          <a:p>
            <a:r>
              <a:rPr lang="en-US" sz="3000" dirty="0" smtClean="0"/>
              <a:t>Examples: data, </a:t>
            </a:r>
            <a:r>
              <a:rPr lang="en-US" sz="3000" dirty="0" err="1" smtClean="0"/>
              <a:t>data_calibrated</a:t>
            </a:r>
            <a:r>
              <a:rPr lang="en-US" sz="3000" dirty="0" smtClean="0"/>
              <a:t>, data-svy-3d</a:t>
            </a:r>
          </a:p>
        </p:txBody>
      </p:sp>
    </p:spTree>
    <p:extLst>
      <p:ext uri="{BB962C8B-B14F-4D97-AF65-F5344CB8AC3E}">
        <p14:creationId xmlns:p14="http://schemas.microsoft.com/office/powerpoint/2010/main" val="4750820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LID Product Identifier</a:t>
            </a:r>
            <a:endParaRPr lang="en-US" sz="3600" dirty="0"/>
          </a:p>
        </p:txBody>
      </p:sp>
      <p:sp>
        <p:nvSpPr>
          <p:cNvPr id="4" name="Content Placeholder 2"/>
          <p:cNvSpPr txBox="1">
            <a:spLocks/>
          </p:cNvSpPr>
          <p:nvPr/>
        </p:nvSpPr>
        <p:spPr>
          <a:xfrm>
            <a:off x="838200" y="1279525"/>
            <a:ext cx="10515600" cy="70245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b="1" dirty="0" smtClean="0"/>
              <a:t>	</a:t>
            </a:r>
            <a:r>
              <a:rPr lang="en-US" sz="3600" b="1" dirty="0" err="1" smtClean="0">
                <a:solidFill>
                  <a:schemeClr val="bg2">
                    <a:lumMod val="25000"/>
                    <a:alpha val="50000"/>
                  </a:schemeClr>
                </a:solidFill>
              </a:rPr>
              <a:t>urn:nasa:pds:</a:t>
            </a:r>
            <a:r>
              <a:rPr lang="en-US" sz="3600" b="1" i="1" dirty="0" err="1" smtClean="0">
                <a:solidFill>
                  <a:schemeClr val="bg2">
                    <a:lumMod val="25000"/>
                    <a:alpha val="50000"/>
                  </a:schemeClr>
                </a:solidFill>
              </a:rPr>
              <a:t>bundle</a:t>
            </a:r>
            <a:r>
              <a:rPr lang="en-US" sz="3600" b="1" dirty="0" err="1" smtClean="0">
                <a:solidFill>
                  <a:schemeClr val="bg2">
                    <a:lumMod val="25000"/>
                    <a:alpha val="50000"/>
                  </a:schemeClr>
                </a:solidFill>
              </a:rPr>
              <a:t>:</a:t>
            </a:r>
            <a:r>
              <a:rPr lang="en-US" sz="3600" b="1" i="1" dirty="0" err="1" smtClean="0">
                <a:solidFill>
                  <a:schemeClr val="bg2">
                    <a:lumMod val="25000"/>
                    <a:alpha val="50000"/>
                  </a:schemeClr>
                </a:solidFill>
              </a:rPr>
              <a:t>collection</a:t>
            </a:r>
            <a:r>
              <a:rPr lang="en-US" sz="3600" b="1" dirty="0" err="1" smtClean="0">
                <a:solidFill>
                  <a:schemeClr val="bg2">
                    <a:lumMod val="25000"/>
                    <a:alpha val="50000"/>
                  </a:schemeClr>
                </a:solidFill>
              </a:rPr>
              <a:t>:</a:t>
            </a:r>
            <a:r>
              <a:rPr lang="en-US" sz="3600" b="1" i="1" dirty="0" err="1" smtClean="0"/>
              <a:t>product</a:t>
            </a:r>
            <a:endParaRPr lang="en-US" sz="3600" b="1" i="1" dirty="0" smtClean="0"/>
          </a:p>
        </p:txBody>
      </p:sp>
      <p:sp>
        <p:nvSpPr>
          <p:cNvPr id="6" name="Content Placeholder 2"/>
          <p:cNvSpPr txBox="1">
            <a:spLocks/>
          </p:cNvSpPr>
          <p:nvPr/>
        </p:nvSpPr>
        <p:spPr>
          <a:xfrm>
            <a:off x="838200" y="1981975"/>
            <a:ext cx="10515600" cy="4741553"/>
          </a:xfrm>
          <a:prstGeom prst="rect">
            <a:avLst/>
          </a:prstGeom>
        </p:spPr>
        <p:txBody>
          <a:bodyPr vert="horz" lIns="91440" tIns="45720" rIns="91440" bIns="45720" numCol="1"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Must be unique within the collection</a:t>
            </a:r>
          </a:p>
          <a:p>
            <a:r>
              <a:rPr lang="en-US" dirty="0" smtClean="0"/>
              <a:t>Typically consists of the base file name of the labeled file</a:t>
            </a:r>
            <a:endParaRPr lang="en-US" sz="2400" dirty="0" smtClean="0"/>
          </a:p>
          <a:p>
            <a:r>
              <a:rPr lang="en-US" dirty="0" smtClean="0"/>
              <a:t>Examples</a:t>
            </a:r>
            <a:r>
              <a:rPr lang="en-US" dirty="0"/>
              <a:t>: </a:t>
            </a:r>
            <a:endParaRPr lang="en-US" dirty="0" smtClean="0"/>
          </a:p>
          <a:p>
            <a:pPr marL="457200" lvl="1" indent="0">
              <a:buNone/>
            </a:pPr>
            <a:r>
              <a:rPr lang="en-US" dirty="0" smtClean="0"/>
              <a:t>nms_cal_hk</a:t>
            </a:r>
            <a:r>
              <a:rPr lang="en-US" dirty="0"/>
              <a:t>__36127_20131203_104228, </a:t>
            </a:r>
            <a:endParaRPr lang="en-US" dirty="0" smtClean="0"/>
          </a:p>
          <a:p>
            <a:pPr marL="457200" lvl="1" indent="0">
              <a:buNone/>
            </a:pPr>
            <a:r>
              <a:rPr lang="en-US" dirty="0" smtClean="0"/>
              <a:t>mvn_swe_l2_svy3d_20161208</a:t>
            </a:r>
          </a:p>
          <a:p>
            <a:r>
              <a:rPr lang="en-US" dirty="0" smtClean="0"/>
              <a:t>Design notes:</a:t>
            </a:r>
          </a:p>
          <a:p>
            <a:pPr lvl="1"/>
            <a:r>
              <a:rPr lang="en-US" dirty="0" smtClean="0"/>
              <a:t>Uppercase characters must be converted to lowercase.</a:t>
            </a:r>
          </a:p>
          <a:p>
            <a:pPr lvl="1"/>
            <a:r>
              <a:rPr lang="en-US" dirty="0" smtClean="0"/>
              <a:t>File version numbers, and other variable portions of the file name should be omitted from the product identifier.</a:t>
            </a:r>
          </a:p>
        </p:txBody>
      </p:sp>
    </p:spTree>
    <p:extLst>
      <p:ext uri="{BB962C8B-B14F-4D97-AF65-F5344CB8AC3E}">
        <p14:creationId xmlns:p14="http://schemas.microsoft.com/office/powerpoint/2010/main" val="13667351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Fundamental Data Structures</a:t>
            </a:r>
            <a:endParaRPr lang="en-US" dirty="0"/>
          </a:p>
        </p:txBody>
      </p:sp>
      <p:sp>
        <p:nvSpPr>
          <p:cNvPr id="6" name="Content Placeholder 2"/>
          <p:cNvSpPr txBox="1">
            <a:spLocks/>
          </p:cNvSpPr>
          <p:nvPr/>
        </p:nvSpPr>
        <p:spPr>
          <a:xfrm>
            <a:off x="689044" y="1229828"/>
            <a:ext cx="10566993" cy="8876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smtClean="0"/>
              <a:t>PDS4 supports science data files which are describable using one of the following fundamental data structures:</a:t>
            </a:r>
            <a:endParaRPr lang="en-US" dirty="0"/>
          </a:p>
        </p:txBody>
      </p:sp>
      <p:sp>
        <p:nvSpPr>
          <p:cNvPr id="13" name="Content Placeholder 2"/>
          <p:cNvSpPr txBox="1">
            <a:spLocks/>
          </p:cNvSpPr>
          <p:nvPr/>
        </p:nvSpPr>
        <p:spPr>
          <a:xfrm>
            <a:off x="1773165" y="2263697"/>
            <a:ext cx="9580635" cy="101821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000" b="1" dirty="0" smtClean="0"/>
              <a:t>Array</a:t>
            </a:r>
            <a:r>
              <a:rPr lang="en-US" sz="4000" dirty="0" smtClean="0"/>
              <a:t> </a:t>
            </a:r>
            <a:r>
              <a:rPr lang="en-US" sz="2400" dirty="0" smtClean="0"/>
              <a:t>– homogenous binary structures of 1 to 16 dimensions in which all of the elements have the same data type.  </a:t>
            </a:r>
            <a:endParaRPr lang="en-US" sz="2400" dirty="0"/>
          </a:p>
        </p:txBody>
      </p:sp>
      <p:grpSp>
        <p:nvGrpSpPr>
          <p:cNvPr id="4" name="Group 3"/>
          <p:cNvGrpSpPr>
            <a:grpSpLocks noChangeAspect="1"/>
          </p:cNvGrpSpPr>
          <p:nvPr/>
        </p:nvGrpSpPr>
        <p:grpSpPr>
          <a:xfrm>
            <a:off x="428148" y="2245974"/>
            <a:ext cx="1167810" cy="895794"/>
            <a:chOff x="610186" y="3758014"/>
            <a:chExt cx="1557080" cy="1194392"/>
          </a:xfrm>
        </p:grpSpPr>
        <p:sp>
          <p:nvSpPr>
            <p:cNvPr id="36" name="Cube 35"/>
            <p:cNvSpPr/>
            <p:nvPr/>
          </p:nvSpPr>
          <p:spPr>
            <a:xfrm>
              <a:off x="802164" y="4367616"/>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Cube 36"/>
            <p:cNvSpPr/>
            <p:nvPr/>
          </p:nvSpPr>
          <p:spPr>
            <a:xfrm>
              <a:off x="1111985" y="4367616"/>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Cube 37"/>
            <p:cNvSpPr/>
            <p:nvPr/>
          </p:nvSpPr>
          <p:spPr>
            <a:xfrm>
              <a:off x="1434506" y="4367616"/>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Cube 38"/>
            <p:cNvSpPr/>
            <p:nvPr/>
          </p:nvSpPr>
          <p:spPr>
            <a:xfrm>
              <a:off x="802164" y="4062815"/>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Cube 39"/>
            <p:cNvSpPr/>
            <p:nvPr/>
          </p:nvSpPr>
          <p:spPr>
            <a:xfrm>
              <a:off x="1111985" y="4062815"/>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Cube 40"/>
            <p:cNvSpPr/>
            <p:nvPr/>
          </p:nvSpPr>
          <p:spPr>
            <a:xfrm>
              <a:off x="1434506" y="4062815"/>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Cube 41"/>
            <p:cNvSpPr/>
            <p:nvPr/>
          </p:nvSpPr>
          <p:spPr>
            <a:xfrm>
              <a:off x="802164" y="3758014"/>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Cube 42"/>
            <p:cNvSpPr/>
            <p:nvPr/>
          </p:nvSpPr>
          <p:spPr>
            <a:xfrm>
              <a:off x="1112280" y="3758014"/>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Cube 43"/>
            <p:cNvSpPr/>
            <p:nvPr/>
          </p:nvSpPr>
          <p:spPr>
            <a:xfrm>
              <a:off x="1435096" y="3758014"/>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Cube 50"/>
            <p:cNvSpPr/>
            <p:nvPr/>
          </p:nvSpPr>
          <p:spPr>
            <a:xfrm>
              <a:off x="1757911" y="4367616"/>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Cube 51"/>
            <p:cNvSpPr/>
            <p:nvPr/>
          </p:nvSpPr>
          <p:spPr>
            <a:xfrm>
              <a:off x="1757911" y="4062815"/>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Cube 52"/>
            <p:cNvSpPr/>
            <p:nvPr/>
          </p:nvSpPr>
          <p:spPr>
            <a:xfrm>
              <a:off x="1757911" y="3758014"/>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Cube 66"/>
            <p:cNvSpPr/>
            <p:nvPr/>
          </p:nvSpPr>
          <p:spPr>
            <a:xfrm>
              <a:off x="715330" y="4452675"/>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Cube 67"/>
            <p:cNvSpPr/>
            <p:nvPr/>
          </p:nvSpPr>
          <p:spPr>
            <a:xfrm>
              <a:off x="1025151" y="4452675"/>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Cube 68"/>
            <p:cNvSpPr/>
            <p:nvPr/>
          </p:nvSpPr>
          <p:spPr>
            <a:xfrm>
              <a:off x="1347672" y="4452675"/>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Cube 69"/>
            <p:cNvSpPr/>
            <p:nvPr/>
          </p:nvSpPr>
          <p:spPr>
            <a:xfrm>
              <a:off x="715330" y="4147874"/>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Cube 70"/>
            <p:cNvSpPr/>
            <p:nvPr/>
          </p:nvSpPr>
          <p:spPr>
            <a:xfrm>
              <a:off x="1025151" y="4147874"/>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Cube 71"/>
            <p:cNvSpPr/>
            <p:nvPr/>
          </p:nvSpPr>
          <p:spPr>
            <a:xfrm>
              <a:off x="1347672" y="4147874"/>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Cube 72"/>
            <p:cNvSpPr/>
            <p:nvPr/>
          </p:nvSpPr>
          <p:spPr>
            <a:xfrm>
              <a:off x="715330" y="3843073"/>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Cube 73"/>
            <p:cNvSpPr/>
            <p:nvPr/>
          </p:nvSpPr>
          <p:spPr>
            <a:xfrm>
              <a:off x="1025446" y="3843073"/>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Cube 74"/>
            <p:cNvSpPr/>
            <p:nvPr/>
          </p:nvSpPr>
          <p:spPr>
            <a:xfrm>
              <a:off x="1348262" y="3843073"/>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Cube 75"/>
            <p:cNvSpPr/>
            <p:nvPr/>
          </p:nvSpPr>
          <p:spPr>
            <a:xfrm>
              <a:off x="1671077" y="4452675"/>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Cube 76"/>
            <p:cNvSpPr/>
            <p:nvPr/>
          </p:nvSpPr>
          <p:spPr>
            <a:xfrm>
              <a:off x="1671077" y="4147874"/>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Cube 77"/>
            <p:cNvSpPr/>
            <p:nvPr/>
          </p:nvSpPr>
          <p:spPr>
            <a:xfrm>
              <a:off x="1671077" y="3843073"/>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Cube 78"/>
            <p:cNvSpPr/>
            <p:nvPr/>
          </p:nvSpPr>
          <p:spPr>
            <a:xfrm>
              <a:off x="610186" y="4562546"/>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Cube 79"/>
            <p:cNvSpPr/>
            <p:nvPr/>
          </p:nvSpPr>
          <p:spPr>
            <a:xfrm>
              <a:off x="920007" y="4562546"/>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Cube 80"/>
            <p:cNvSpPr/>
            <p:nvPr/>
          </p:nvSpPr>
          <p:spPr>
            <a:xfrm>
              <a:off x="1242528" y="4562546"/>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Cube 81"/>
            <p:cNvSpPr/>
            <p:nvPr/>
          </p:nvSpPr>
          <p:spPr>
            <a:xfrm>
              <a:off x="610186" y="4257745"/>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Cube 82"/>
            <p:cNvSpPr/>
            <p:nvPr/>
          </p:nvSpPr>
          <p:spPr>
            <a:xfrm>
              <a:off x="920007" y="4257745"/>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Cube 83"/>
            <p:cNvSpPr/>
            <p:nvPr/>
          </p:nvSpPr>
          <p:spPr>
            <a:xfrm>
              <a:off x="1242528" y="4257745"/>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Cube 84"/>
            <p:cNvSpPr/>
            <p:nvPr/>
          </p:nvSpPr>
          <p:spPr>
            <a:xfrm>
              <a:off x="610186" y="3952944"/>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Cube 85"/>
            <p:cNvSpPr/>
            <p:nvPr/>
          </p:nvSpPr>
          <p:spPr>
            <a:xfrm>
              <a:off x="920302" y="3952944"/>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Cube 86"/>
            <p:cNvSpPr/>
            <p:nvPr/>
          </p:nvSpPr>
          <p:spPr>
            <a:xfrm>
              <a:off x="1243118" y="3952944"/>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Cube 87"/>
            <p:cNvSpPr/>
            <p:nvPr/>
          </p:nvSpPr>
          <p:spPr>
            <a:xfrm>
              <a:off x="1565933" y="4562546"/>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Cube 88"/>
            <p:cNvSpPr/>
            <p:nvPr/>
          </p:nvSpPr>
          <p:spPr>
            <a:xfrm>
              <a:off x="1565933" y="4257745"/>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Cube 89"/>
            <p:cNvSpPr/>
            <p:nvPr/>
          </p:nvSpPr>
          <p:spPr>
            <a:xfrm>
              <a:off x="1565933" y="3952944"/>
              <a:ext cx="409355" cy="38986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 name="Group 6"/>
          <p:cNvGrpSpPr/>
          <p:nvPr/>
        </p:nvGrpSpPr>
        <p:grpSpPr>
          <a:xfrm>
            <a:off x="436998" y="3472932"/>
            <a:ext cx="1097319" cy="957140"/>
            <a:chOff x="344876" y="3758352"/>
            <a:chExt cx="1097319" cy="957140"/>
          </a:xfrm>
        </p:grpSpPr>
        <p:sp>
          <p:nvSpPr>
            <p:cNvPr id="91" name="Cube 90"/>
            <p:cNvSpPr>
              <a:spLocks noChangeAspect="1"/>
            </p:cNvSpPr>
            <p:nvPr/>
          </p:nvSpPr>
          <p:spPr>
            <a:xfrm>
              <a:off x="344878" y="4424321"/>
              <a:ext cx="305731" cy="291171"/>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Cube 44"/>
            <p:cNvSpPr>
              <a:spLocks noChangeAspect="1"/>
            </p:cNvSpPr>
            <p:nvPr/>
          </p:nvSpPr>
          <p:spPr>
            <a:xfrm>
              <a:off x="344877" y="4195720"/>
              <a:ext cx="305731" cy="291171"/>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Cube 45"/>
            <p:cNvSpPr>
              <a:spLocks noChangeAspect="1"/>
            </p:cNvSpPr>
            <p:nvPr/>
          </p:nvSpPr>
          <p:spPr>
            <a:xfrm>
              <a:off x="344876" y="3967730"/>
              <a:ext cx="305731" cy="291171"/>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Cube 46"/>
            <p:cNvSpPr>
              <a:spLocks noChangeAspect="1"/>
            </p:cNvSpPr>
            <p:nvPr/>
          </p:nvSpPr>
          <p:spPr>
            <a:xfrm>
              <a:off x="344876" y="3758352"/>
              <a:ext cx="305731" cy="291171"/>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Cube 47"/>
            <p:cNvSpPr>
              <a:spLocks noChangeAspect="1"/>
            </p:cNvSpPr>
            <p:nvPr/>
          </p:nvSpPr>
          <p:spPr>
            <a:xfrm>
              <a:off x="587559" y="4424321"/>
              <a:ext cx="458830" cy="291171"/>
            </a:xfrm>
            <a:prstGeom prst="cub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9" name="Cube 48"/>
            <p:cNvSpPr>
              <a:spLocks noChangeAspect="1"/>
            </p:cNvSpPr>
            <p:nvPr/>
          </p:nvSpPr>
          <p:spPr>
            <a:xfrm>
              <a:off x="587558" y="4195720"/>
              <a:ext cx="458830" cy="291171"/>
            </a:xfrm>
            <a:prstGeom prst="cub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0" name="Cube 49"/>
            <p:cNvSpPr>
              <a:spLocks noChangeAspect="1"/>
            </p:cNvSpPr>
            <p:nvPr/>
          </p:nvSpPr>
          <p:spPr>
            <a:xfrm>
              <a:off x="587557" y="3967730"/>
              <a:ext cx="458830" cy="291171"/>
            </a:xfrm>
            <a:prstGeom prst="cub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4" name="Cube 53"/>
            <p:cNvSpPr>
              <a:spLocks noChangeAspect="1"/>
            </p:cNvSpPr>
            <p:nvPr/>
          </p:nvSpPr>
          <p:spPr>
            <a:xfrm>
              <a:off x="587557" y="3758352"/>
              <a:ext cx="458830" cy="291171"/>
            </a:xfrm>
            <a:prstGeom prst="cub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5" name="Cube 54"/>
            <p:cNvSpPr>
              <a:spLocks noChangeAspect="1"/>
            </p:cNvSpPr>
            <p:nvPr/>
          </p:nvSpPr>
          <p:spPr>
            <a:xfrm>
              <a:off x="983365" y="4424321"/>
              <a:ext cx="458830" cy="291171"/>
            </a:xfrm>
            <a:prstGeom prst="cub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56" name="Cube 55"/>
            <p:cNvSpPr>
              <a:spLocks noChangeAspect="1"/>
            </p:cNvSpPr>
            <p:nvPr/>
          </p:nvSpPr>
          <p:spPr>
            <a:xfrm>
              <a:off x="983364" y="4195720"/>
              <a:ext cx="458830" cy="291171"/>
            </a:xfrm>
            <a:prstGeom prst="cub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57" name="Cube 56"/>
            <p:cNvSpPr>
              <a:spLocks noChangeAspect="1"/>
            </p:cNvSpPr>
            <p:nvPr/>
          </p:nvSpPr>
          <p:spPr>
            <a:xfrm>
              <a:off x="983363" y="3967730"/>
              <a:ext cx="458830" cy="291171"/>
            </a:xfrm>
            <a:prstGeom prst="cub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58" name="Cube 57"/>
            <p:cNvSpPr>
              <a:spLocks noChangeAspect="1"/>
            </p:cNvSpPr>
            <p:nvPr/>
          </p:nvSpPr>
          <p:spPr>
            <a:xfrm>
              <a:off x="983363" y="3758352"/>
              <a:ext cx="458830" cy="291171"/>
            </a:xfrm>
            <a:prstGeom prst="cub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grpSp>
      <p:sp>
        <p:nvSpPr>
          <p:cNvPr id="59" name="Content Placeholder 2"/>
          <p:cNvSpPr txBox="1">
            <a:spLocks/>
          </p:cNvSpPr>
          <p:nvPr/>
        </p:nvSpPr>
        <p:spPr>
          <a:xfrm>
            <a:off x="1773164" y="3428138"/>
            <a:ext cx="9580635" cy="101821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000" b="1" dirty="0" smtClean="0"/>
              <a:t>Table </a:t>
            </a:r>
            <a:r>
              <a:rPr lang="en-US" sz="2400" dirty="0" smtClean="0"/>
              <a:t>– ASCII or binary data with a repeating record structure made up of fixed-width fields.  </a:t>
            </a:r>
            <a:endParaRPr lang="en-US" sz="2400" dirty="0"/>
          </a:p>
        </p:txBody>
      </p:sp>
      <p:sp>
        <p:nvSpPr>
          <p:cNvPr id="60" name="Content Placeholder 2"/>
          <p:cNvSpPr txBox="1">
            <a:spLocks/>
          </p:cNvSpPr>
          <p:nvPr/>
        </p:nvSpPr>
        <p:spPr>
          <a:xfrm>
            <a:off x="1773163" y="4417780"/>
            <a:ext cx="9580635" cy="13392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000" b="1" dirty="0" err="1" smtClean="0"/>
              <a:t>Parsable</a:t>
            </a:r>
            <a:r>
              <a:rPr lang="en-US" sz="4000" b="1" dirty="0" smtClean="0"/>
              <a:t> Byte Stream </a:t>
            </a:r>
            <a:r>
              <a:rPr lang="en-US" sz="2400" dirty="0" smtClean="0"/>
              <a:t>– ASCII data with a repeating record structure made up of variable width fields separated by a field delimiter (e.g. CSV).  </a:t>
            </a:r>
            <a:endParaRPr lang="en-US" sz="2400" dirty="0"/>
          </a:p>
        </p:txBody>
      </p:sp>
      <p:grpSp>
        <p:nvGrpSpPr>
          <p:cNvPr id="8" name="Group 7"/>
          <p:cNvGrpSpPr/>
          <p:nvPr/>
        </p:nvGrpSpPr>
        <p:grpSpPr>
          <a:xfrm>
            <a:off x="432603" y="4608830"/>
            <a:ext cx="1097317" cy="957140"/>
            <a:chOff x="432603" y="4608830"/>
            <a:chExt cx="1097317" cy="957140"/>
          </a:xfrm>
        </p:grpSpPr>
        <p:sp>
          <p:nvSpPr>
            <p:cNvPr id="62" name="Cube 61"/>
            <p:cNvSpPr>
              <a:spLocks noChangeAspect="1"/>
            </p:cNvSpPr>
            <p:nvPr/>
          </p:nvSpPr>
          <p:spPr>
            <a:xfrm>
              <a:off x="432605" y="5274799"/>
              <a:ext cx="305731" cy="291171"/>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Cube 62"/>
            <p:cNvSpPr>
              <a:spLocks noChangeAspect="1"/>
            </p:cNvSpPr>
            <p:nvPr/>
          </p:nvSpPr>
          <p:spPr>
            <a:xfrm>
              <a:off x="432604" y="5046198"/>
              <a:ext cx="305731" cy="291171"/>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Cube 63"/>
            <p:cNvSpPr>
              <a:spLocks noChangeAspect="1"/>
            </p:cNvSpPr>
            <p:nvPr/>
          </p:nvSpPr>
          <p:spPr>
            <a:xfrm>
              <a:off x="432603" y="4818208"/>
              <a:ext cx="305731" cy="291171"/>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Cube 64"/>
            <p:cNvSpPr>
              <a:spLocks noChangeAspect="1"/>
            </p:cNvSpPr>
            <p:nvPr/>
          </p:nvSpPr>
          <p:spPr>
            <a:xfrm>
              <a:off x="432603" y="4608830"/>
              <a:ext cx="305731" cy="291171"/>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Cube 65"/>
            <p:cNvSpPr>
              <a:spLocks/>
            </p:cNvSpPr>
            <p:nvPr/>
          </p:nvSpPr>
          <p:spPr>
            <a:xfrm>
              <a:off x="675286" y="5274799"/>
              <a:ext cx="301752" cy="291171"/>
            </a:xfrm>
            <a:prstGeom prst="cub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2" name="Cube 91"/>
            <p:cNvSpPr>
              <a:spLocks/>
            </p:cNvSpPr>
            <p:nvPr/>
          </p:nvSpPr>
          <p:spPr>
            <a:xfrm>
              <a:off x="675285" y="5046198"/>
              <a:ext cx="301752" cy="291171"/>
            </a:xfrm>
            <a:prstGeom prst="cub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5" name="Cube 94"/>
            <p:cNvSpPr>
              <a:spLocks noChangeAspect="1"/>
            </p:cNvSpPr>
            <p:nvPr/>
          </p:nvSpPr>
          <p:spPr>
            <a:xfrm>
              <a:off x="922237" y="5274799"/>
              <a:ext cx="458830" cy="291171"/>
            </a:xfrm>
            <a:prstGeom prst="cub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96" name="Cube 95"/>
            <p:cNvSpPr>
              <a:spLocks/>
            </p:cNvSpPr>
            <p:nvPr/>
          </p:nvSpPr>
          <p:spPr>
            <a:xfrm>
              <a:off x="922236" y="5046198"/>
              <a:ext cx="301752" cy="291171"/>
            </a:xfrm>
            <a:prstGeom prst="cub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93" name="Cube 92"/>
            <p:cNvSpPr>
              <a:spLocks noChangeAspect="1"/>
            </p:cNvSpPr>
            <p:nvPr/>
          </p:nvSpPr>
          <p:spPr>
            <a:xfrm>
              <a:off x="675284" y="4818208"/>
              <a:ext cx="458830" cy="291171"/>
            </a:xfrm>
            <a:prstGeom prst="cub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4" name="Cube 93"/>
            <p:cNvSpPr>
              <a:spLocks/>
            </p:cNvSpPr>
            <p:nvPr/>
          </p:nvSpPr>
          <p:spPr>
            <a:xfrm>
              <a:off x="675284" y="4608830"/>
              <a:ext cx="301752" cy="291171"/>
            </a:xfrm>
            <a:prstGeom prst="cub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7" name="Cube 96"/>
            <p:cNvSpPr>
              <a:spLocks noChangeAspect="1"/>
            </p:cNvSpPr>
            <p:nvPr/>
          </p:nvSpPr>
          <p:spPr>
            <a:xfrm>
              <a:off x="1071090" y="4818208"/>
              <a:ext cx="458830" cy="291171"/>
            </a:xfrm>
            <a:prstGeom prst="cub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98" name="Cube 97"/>
            <p:cNvSpPr>
              <a:spLocks noChangeAspect="1"/>
            </p:cNvSpPr>
            <p:nvPr/>
          </p:nvSpPr>
          <p:spPr>
            <a:xfrm>
              <a:off x="922242" y="4608830"/>
              <a:ext cx="458830" cy="291171"/>
            </a:xfrm>
            <a:prstGeom prst="cub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grpSp>
      <p:sp>
        <p:nvSpPr>
          <p:cNvPr id="100" name="Content Placeholder 2"/>
          <p:cNvSpPr txBox="1">
            <a:spLocks/>
          </p:cNvSpPr>
          <p:nvPr/>
        </p:nvSpPr>
        <p:spPr>
          <a:xfrm>
            <a:off x="1773163" y="5757020"/>
            <a:ext cx="9580635" cy="98964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000" b="1" dirty="0" smtClean="0"/>
              <a:t>Encoded Byte Stream </a:t>
            </a:r>
            <a:r>
              <a:rPr lang="en-US" sz="2400" dirty="0" smtClean="0"/>
              <a:t>– Data which is formatted according some well known standard (e.g. PDF).  </a:t>
            </a:r>
            <a:endParaRPr lang="en-US" sz="2400" dirty="0"/>
          </a:p>
        </p:txBody>
      </p:sp>
      <p:sp>
        <p:nvSpPr>
          <p:cNvPr id="105" name="Cube 104"/>
          <p:cNvSpPr>
            <a:spLocks noChangeAspect="1"/>
          </p:cNvSpPr>
          <p:nvPr/>
        </p:nvSpPr>
        <p:spPr>
          <a:xfrm>
            <a:off x="436998" y="5789521"/>
            <a:ext cx="960125" cy="914400"/>
          </a:xfrm>
          <a:prstGeom prst="cube">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8538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par>
                          <p:cTn id="8" fill="hold">
                            <p:stCondLst>
                              <p:cond delay="1500"/>
                            </p:stCondLst>
                            <p:childTnLst>
                              <p:par>
                                <p:cTn id="9" presetID="10" presetClass="entr" presetSubtype="0" fill="hold" grpId="0" nodeType="afterEffect">
                                  <p:stCondLst>
                                    <p:cond delay="1000"/>
                                  </p:stCondLst>
                                  <p:childTnLst>
                                    <p:set>
                                      <p:cBhvr>
                                        <p:cTn id="10" dur="1" fill="hold">
                                          <p:stCondLst>
                                            <p:cond delay="0"/>
                                          </p:stCondLst>
                                        </p:cTn>
                                        <p:tgtEl>
                                          <p:spTgt spid="13">
                                            <p:txEl>
                                              <p:pRg st="0" end="0"/>
                                            </p:txEl>
                                          </p:spTgt>
                                        </p:tgtEl>
                                        <p:attrNameLst>
                                          <p:attrName>style.visibility</p:attrName>
                                        </p:attrNameLst>
                                      </p:cBhvr>
                                      <p:to>
                                        <p:strVal val="visible"/>
                                      </p:to>
                                    </p:set>
                                    <p:animEffect transition="in" filter="fade">
                                      <p:cBhvr>
                                        <p:cTn id="11" dur="500"/>
                                        <p:tgtEl>
                                          <p:spTgt spid="13">
                                            <p:txEl>
                                              <p:pRg st="0" end="0"/>
                                            </p:txEl>
                                          </p:spTgt>
                                        </p:tgtEl>
                                      </p:cBhvr>
                                    </p:animEffect>
                                  </p:childTnLst>
                                </p:cTn>
                              </p:par>
                            </p:childTnLst>
                          </p:cTn>
                        </p:par>
                        <p:par>
                          <p:cTn id="12" fill="hold">
                            <p:stCondLst>
                              <p:cond delay="3000"/>
                            </p:stCondLst>
                            <p:childTnLst>
                              <p:par>
                                <p:cTn id="13" presetID="10" presetClass="entr" presetSubtype="0" fill="hold" grpId="0" nodeType="afterEffect">
                                  <p:stCondLst>
                                    <p:cond delay="1000"/>
                                  </p:stCondLst>
                                  <p:childTnLst>
                                    <p:set>
                                      <p:cBhvr>
                                        <p:cTn id="14" dur="1" fill="hold">
                                          <p:stCondLst>
                                            <p:cond delay="0"/>
                                          </p:stCondLst>
                                        </p:cTn>
                                        <p:tgtEl>
                                          <p:spTgt spid="59">
                                            <p:txEl>
                                              <p:pRg st="0" end="0"/>
                                            </p:txEl>
                                          </p:spTgt>
                                        </p:tgtEl>
                                        <p:attrNameLst>
                                          <p:attrName>style.visibility</p:attrName>
                                        </p:attrNameLst>
                                      </p:cBhvr>
                                      <p:to>
                                        <p:strVal val="visible"/>
                                      </p:to>
                                    </p:set>
                                    <p:animEffect transition="in" filter="fade">
                                      <p:cBhvr>
                                        <p:cTn id="15" dur="500"/>
                                        <p:tgtEl>
                                          <p:spTgt spid="59">
                                            <p:txEl>
                                              <p:pRg st="0" end="0"/>
                                            </p:txEl>
                                          </p:spTgt>
                                        </p:tgtEl>
                                      </p:cBhvr>
                                    </p:animEffect>
                                  </p:childTnLst>
                                </p:cTn>
                              </p:par>
                            </p:childTnLst>
                          </p:cTn>
                        </p:par>
                        <p:par>
                          <p:cTn id="16" fill="hold">
                            <p:stCondLst>
                              <p:cond delay="4500"/>
                            </p:stCondLst>
                            <p:childTnLst>
                              <p:par>
                                <p:cTn id="17" presetID="10" presetClass="entr" presetSubtype="0" fill="hold" grpId="0" nodeType="afterEffect">
                                  <p:stCondLst>
                                    <p:cond delay="1000"/>
                                  </p:stCondLst>
                                  <p:childTnLst>
                                    <p:set>
                                      <p:cBhvr>
                                        <p:cTn id="18" dur="1" fill="hold">
                                          <p:stCondLst>
                                            <p:cond delay="0"/>
                                          </p:stCondLst>
                                        </p:cTn>
                                        <p:tgtEl>
                                          <p:spTgt spid="60">
                                            <p:txEl>
                                              <p:pRg st="0" end="0"/>
                                            </p:txEl>
                                          </p:spTgt>
                                        </p:tgtEl>
                                        <p:attrNameLst>
                                          <p:attrName>style.visibility</p:attrName>
                                        </p:attrNameLst>
                                      </p:cBhvr>
                                      <p:to>
                                        <p:strVal val="visible"/>
                                      </p:to>
                                    </p:set>
                                    <p:animEffect transition="in" filter="fade">
                                      <p:cBhvr>
                                        <p:cTn id="19" dur="500"/>
                                        <p:tgtEl>
                                          <p:spTgt spid="60">
                                            <p:txEl>
                                              <p:pRg st="0" end="0"/>
                                            </p:txEl>
                                          </p:spTgt>
                                        </p:tgtEl>
                                      </p:cBhvr>
                                    </p:animEffect>
                                  </p:childTnLst>
                                </p:cTn>
                              </p:par>
                            </p:childTnLst>
                          </p:cTn>
                        </p:par>
                        <p:par>
                          <p:cTn id="20" fill="hold">
                            <p:stCondLst>
                              <p:cond delay="6000"/>
                            </p:stCondLst>
                            <p:childTnLst>
                              <p:par>
                                <p:cTn id="21" presetID="10" presetClass="entr" presetSubtype="0" fill="hold" grpId="0" nodeType="afterEffect">
                                  <p:stCondLst>
                                    <p:cond delay="1000"/>
                                  </p:stCondLst>
                                  <p:childTnLst>
                                    <p:set>
                                      <p:cBhvr>
                                        <p:cTn id="22" dur="1" fill="hold">
                                          <p:stCondLst>
                                            <p:cond delay="0"/>
                                          </p:stCondLst>
                                        </p:cTn>
                                        <p:tgtEl>
                                          <p:spTgt spid="100">
                                            <p:txEl>
                                              <p:pRg st="0" end="0"/>
                                            </p:txEl>
                                          </p:spTgt>
                                        </p:tgtEl>
                                        <p:attrNameLst>
                                          <p:attrName>style.visibility</p:attrName>
                                        </p:attrNameLst>
                                      </p:cBhvr>
                                      <p:to>
                                        <p:strVal val="visible"/>
                                      </p:to>
                                    </p:set>
                                    <p:animEffect transition="in" filter="fade">
                                      <p:cBhvr>
                                        <p:cTn id="23" dur="500"/>
                                        <p:tgtEl>
                                          <p:spTgt spid="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13" grpId="0" build="p"/>
      <p:bldP spid="59" grpId="0" build="p"/>
      <p:bldP spid="60" grpId="0" build="p"/>
      <p:bldP spid="100"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3686863" y="3686666"/>
            <a:ext cx="7572759" cy="2644161"/>
          </a:xfrm>
          <a:prstGeom prst="rect">
            <a:avLst/>
          </a:prstGeom>
          <a:solidFill>
            <a:schemeClr val="accent1">
              <a:lumMod val="40000"/>
              <a:lumOff val="60000"/>
            </a:schemeClr>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PDS4 Implementation</a:t>
            </a:r>
            <a:endParaRPr lang="en-US" dirty="0"/>
          </a:p>
        </p:txBody>
      </p:sp>
      <p:sp>
        <p:nvSpPr>
          <p:cNvPr id="4" name="Rounded Rectangle 3"/>
          <p:cNvSpPr/>
          <p:nvPr/>
        </p:nvSpPr>
        <p:spPr>
          <a:xfrm>
            <a:off x="5001903" y="1279525"/>
            <a:ext cx="1828800" cy="1143000"/>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b="1" dirty="0" smtClean="0"/>
              <a:t>PDS4</a:t>
            </a:r>
          </a:p>
          <a:p>
            <a:pPr algn="ctr"/>
            <a:r>
              <a:rPr lang="en-US" b="1" dirty="0" smtClean="0"/>
              <a:t>XML Schema</a:t>
            </a:r>
            <a:endParaRPr lang="en-US" b="1" dirty="0"/>
          </a:p>
        </p:txBody>
      </p:sp>
      <p:sp>
        <p:nvSpPr>
          <p:cNvPr id="5" name="Rounded Rectangle 4"/>
          <p:cNvSpPr/>
          <p:nvPr/>
        </p:nvSpPr>
        <p:spPr>
          <a:xfrm>
            <a:off x="5001903" y="2473918"/>
            <a:ext cx="1828800" cy="1143000"/>
          </a:xfrm>
          <a:prstGeom prst="roundRect">
            <a:avLst/>
          </a:prstGeom>
          <a:gradFill>
            <a:gsLst>
              <a:gs pos="0">
                <a:srgbClr val="8E60CC"/>
              </a:gs>
              <a:gs pos="50000">
                <a:srgbClr val="6C3BCD"/>
              </a:gs>
              <a:gs pos="100000">
                <a:srgbClr val="712BBD"/>
              </a:gs>
            </a:gsLst>
          </a:gradFill>
        </p:spPr>
        <p:style>
          <a:lnRef idx="0">
            <a:schemeClr val="accent5"/>
          </a:lnRef>
          <a:fillRef idx="3">
            <a:schemeClr val="accent5"/>
          </a:fillRef>
          <a:effectRef idx="3">
            <a:schemeClr val="accent5"/>
          </a:effectRef>
          <a:fontRef idx="minor">
            <a:schemeClr val="lt1"/>
          </a:fontRef>
        </p:style>
        <p:txBody>
          <a:bodyPr rtlCol="0" anchor="ctr"/>
          <a:lstStyle/>
          <a:p>
            <a:pPr algn="ctr"/>
            <a:r>
              <a:rPr lang="en-US" b="1" dirty="0" smtClean="0"/>
              <a:t>PDS4</a:t>
            </a:r>
          </a:p>
          <a:p>
            <a:pPr algn="ctr"/>
            <a:r>
              <a:rPr lang="en-US" b="1" dirty="0" smtClean="0"/>
              <a:t>XML </a:t>
            </a:r>
            <a:r>
              <a:rPr lang="en-US" b="1" dirty="0" err="1" smtClean="0"/>
              <a:t>Schematron</a:t>
            </a:r>
            <a:endParaRPr lang="en-US" b="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9565" y="1433622"/>
            <a:ext cx="2374258" cy="2029199"/>
          </a:xfrm>
          <a:prstGeom prst="rect">
            <a:avLst/>
          </a:prstGeom>
        </p:spPr>
      </p:pic>
      <p:cxnSp>
        <p:nvCxnSpPr>
          <p:cNvPr id="7" name="Elbow Connector 6"/>
          <p:cNvCxnSpPr/>
          <p:nvPr/>
        </p:nvCxnSpPr>
        <p:spPr>
          <a:xfrm flipV="1">
            <a:off x="2651050" y="1851025"/>
            <a:ext cx="2286000" cy="622894"/>
          </a:xfrm>
          <a:prstGeom prst="bentConnector3">
            <a:avLst/>
          </a:prstGeom>
          <a:ln w="101600">
            <a:solidFill>
              <a:schemeClr val="bg2">
                <a:lumMod val="25000"/>
              </a:schemeClr>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8" name="Elbow Connector 7"/>
          <p:cNvCxnSpPr/>
          <p:nvPr/>
        </p:nvCxnSpPr>
        <p:spPr>
          <a:xfrm>
            <a:off x="2651050" y="2473918"/>
            <a:ext cx="2286000" cy="571500"/>
          </a:xfrm>
          <a:prstGeom prst="bentConnector3">
            <a:avLst/>
          </a:prstGeom>
          <a:ln w="10160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9" name="Group 8"/>
          <p:cNvGrpSpPr/>
          <p:nvPr/>
        </p:nvGrpSpPr>
        <p:grpSpPr>
          <a:xfrm>
            <a:off x="6975130" y="1799632"/>
            <a:ext cx="2286000" cy="1245786"/>
            <a:chOff x="6975130" y="1799632"/>
            <a:chExt cx="2286000" cy="1245786"/>
          </a:xfrm>
        </p:grpSpPr>
        <p:cxnSp>
          <p:nvCxnSpPr>
            <p:cNvPr id="10" name="Elbow Connector 9"/>
            <p:cNvCxnSpPr/>
            <p:nvPr/>
          </p:nvCxnSpPr>
          <p:spPr>
            <a:xfrm>
              <a:off x="6975130" y="1799632"/>
              <a:ext cx="2286000" cy="622893"/>
            </a:xfrm>
            <a:prstGeom prst="bentConnector3">
              <a:avLst/>
            </a:prstGeom>
            <a:ln w="10160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Elbow Connector 10"/>
            <p:cNvCxnSpPr/>
            <p:nvPr/>
          </p:nvCxnSpPr>
          <p:spPr>
            <a:xfrm flipV="1">
              <a:off x="6975130" y="2422525"/>
              <a:ext cx="2286000" cy="622893"/>
            </a:xfrm>
            <a:prstGeom prst="bentConnector3">
              <a:avLst/>
            </a:prstGeom>
            <a:ln w="10160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gr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51209" y="1501782"/>
            <a:ext cx="1374046" cy="1374046"/>
          </a:xfrm>
          <a:prstGeom prst="rect">
            <a:avLst/>
          </a:prstGeom>
        </p:spPr>
      </p:pic>
      <p:sp>
        <p:nvSpPr>
          <p:cNvPr id="13" name="TextBox 12"/>
          <p:cNvSpPr txBox="1"/>
          <p:nvPr/>
        </p:nvSpPr>
        <p:spPr>
          <a:xfrm>
            <a:off x="9251209" y="2875828"/>
            <a:ext cx="1507593" cy="707886"/>
          </a:xfrm>
          <a:prstGeom prst="rect">
            <a:avLst/>
          </a:prstGeom>
          <a:noFill/>
        </p:spPr>
        <p:txBody>
          <a:bodyPr wrap="none" rtlCol="0">
            <a:spAutoFit/>
          </a:bodyPr>
          <a:lstStyle/>
          <a:p>
            <a:pPr algn="ctr"/>
            <a:r>
              <a:rPr lang="en-US" sz="2000" dirty="0" smtClean="0">
                <a:solidFill>
                  <a:schemeClr val="bg2">
                    <a:lumMod val="25000"/>
                  </a:schemeClr>
                </a:solidFill>
                <a:latin typeface="Arial Black" panose="020B0A04020102020204" pitchFamily="34" charset="0"/>
              </a:rPr>
              <a:t>PDS4 </a:t>
            </a:r>
          </a:p>
          <a:p>
            <a:pPr algn="ctr"/>
            <a:r>
              <a:rPr lang="en-US" sz="2000" dirty="0" smtClean="0">
                <a:solidFill>
                  <a:schemeClr val="bg2">
                    <a:lumMod val="25000"/>
                  </a:schemeClr>
                </a:solidFill>
                <a:latin typeface="Arial Black" panose="020B0A04020102020204" pitchFamily="34" charset="0"/>
              </a:rPr>
              <a:t>Metadata</a:t>
            </a:r>
            <a:endParaRPr lang="en-US" sz="2000" dirty="0">
              <a:solidFill>
                <a:schemeClr val="bg2">
                  <a:lumMod val="25000"/>
                </a:schemeClr>
              </a:solidFill>
              <a:latin typeface="Arial Black" panose="020B0A04020102020204" pitchFamily="34" charset="0"/>
            </a:endParaRPr>
          </a:p>
        </p:txBody>
      </p:sp>
      <p:sp>
        <p:nvSpPr>
          <p:cNvPr id="14" name="Content Placeholder 2"/>
          <p:cNvSpPr txBox="1">
            <a:spLocks/>
          </p:cNvSpPr>
          <p:nvPr/>
        </p:nvSpPr>
        <p:spPr>
          <a:xfrm>
            <a:off x="388503" y="3583714"/>
            <a:ext cx="3370697" cy="287497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smtClean="0"/>
              <a:t>The structure and content of PDS4 metadata is defined by a formal </a:t>
            </a:r>
            <a:r>
              <a:rPr lang="en-US" sz="4000" b="1" dirty="0" smtClean="0"/>
              <a:t>Information Model</a:t>
            </a:r>
            <a:r>
              <a:rPr lang="en-US" dirty="0" smtClean="0"/>
              <a:t>.</a:t>
            </a:r>
          </a:p>
          <a:p>
            <a:endParaRPr lang="en-US" dirty="0"/>
          </a:p>
        </p:txBody>
      </p:sp>
      <p:sp>
        <p:nvSpPr>
          <p:cNvPr id="15" name="Content Placeholder 2"/>
          <p:cNvSpPr txBox="1">
            <a:spLocks/>
          </p:cNvSpPr>
          <p:nvPr/>
        </p:nvSpPr>
        <p:spPr>
          <a:xfrm>
            <a:off x="388503" y="5127067"/>
            <a:ext cx="3370697" cy="13316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000" b="1" dirty="0" smtClean="0"/>
              <a:t>Information Model</a:t>
            </a:r>
            <a:endParaRPr lang="en-US" dirty="0" smtClean="0"/>
          </a:p>
          <a:p>
            <a:endParaRPr lang="en-US" dirty="0"/>
          </a:p>
        </p:txBody>
      </p:sp>
      <p:sp>
        <p:nvSpPr>
          <p:cNvPr id="16" name="Content Placeholder 2"/>
          <p:cNvSpPr txBox="1">
            <a:spLocks/>
          </p:cNvSpPr>
          <p:nvPr/>
        </p:nvSpPr>
        <p:spPr>
          <a:xfrm>
            <a:off x="3759200" y="3668311"/>
            <a:ext cx="7594600" cy="175310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smtClean="0"/>
              <a:t>PDS4 is implemented in XML and expressed in terms of XML </a:t>
            </a:r>
            <a:r>
              <a:rPr lang="en-US" sz="4000" b="1" dirty="0" smtClean="0"/>
              <a:t>Schema</a:t>
            </a:r>
            <a:r>
              <a:rPr lang="en-US" sz="4000" dirty="0" smtClean="0"/>
              <a:t> </a:t>
            </a:r>
            <a:r>
              <a:rPr lang="en-US" dirty="0" smtClean="0"/>
              <a:t>and </a:t>
            </a:r>
            <a:r>
              <a:rPr lang="en-US" sz="4000" b="1" dirty="0" err="1" smtClean="0"/>
              <a:t>Schematron</a:t>
            </a:r>
            <a:r>
              <a:rPr lang="en-US" sz="4000" dirty="0" smtClean="0"/>
              <a:t> </a:t>
            </a:r>
            <a:r>
              <a:rPr lang="en-US" dirty="0" smtClean="0"/>
              <a:t>files.</a:t>
            </a:r>
          </a:p>
        </p:txBody>
      </p:sp>
      <p:sp>
        <p:nvSpPr>
          <p:cNvPr id="18" name="Content Placeholder 2"/>
          <p:cNvSpPr txBox="1">
            <a:spLocks/>
          </p:cNvSpPr>
          <p:nvPr/>
        </p:nvSpPr>
        <p:spPr>
          <a:xfrm>
            <a:off x="6335165" y="4052293"/>
            <a:ext cx="2212672" cy="66230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000" b="1" dirty="0" smtClean="0"/>
              <a:t>Schema</a:t>
            </a:r>
            <a:endParaRPr lang="en-US" dirty="0" smtClean="0"/>
          </a:p>
          <a:p>
            <a:endParaRPr lang="en-US" dirty="0"/>
          </a:p>
        </p:txBody>
      </p:sp>
      <p:sp>
        <p:nvSpPr>
          <p:cNvPr id="19" name="Content Placeholder 2"/>
          <p:cNvSpPr txBox="1">
            <a:spLocks/>
          </p:cNvSpPr>
          <p:nvPr/>
        </p:nvSpPr>
        <p:spPr>
          <a:xfrm>
            <a:off x="3759200" y="4600984"/>
            <a:ext cx="3215931" cy="66230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000" b="1" dirty="0" err="1" smtClean="0"/>
              <a:t>Schematron</a:t>
            </a:r>
            <a:endParaRPr lang="en-US" dirty="0" smtClean="0"/>
          </a:p>
          <a:p>
            <a:endParaRPr lang="en-US" dirty="0"/>
          </a:p>
        </p:txBody>
      </p:sp>
      <p:sp>
        <p:nvSpPr>
          <p:cNvPr id="21" name="Content Placeholder 2"/>
          <p:cNvSpPr txBox="1">
            <a:spLocks/>
          </p:cNvSpPr>
          <p:nvPr/>
        </p:nvSpPr>
        <p:spPr>
          <a:xfrm>
            <a:off x="3759200" y="5213221"/>
            <a:ext cx="7594600" cy="11788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smtClean="0"/>
              <a:t>Schema define the metadata structure</a:t>
            </a:r>
          </a:p>
          <a:p>
            <a:pPr lvl="1"/>
            <a:r>
              <a:rPr lang="en-US" dirty="0" err="1" smtClean="0"/>
              <a:t>Schematron</a:t>
            </a:r>
            <a:r>
              <a:rPr lang="en-US" dirty="0" smtClean="0"/>
              <a:t> provide rule-based constraints on elements and content </a:t>
            </a:r>
          </a:p>
        </p:txBody>
      </p:sp>
    </p:spTree>
    <p:extLst>
      <p:ext uri="{BB962C8B-B14F-4D97-AF65-F5344CB8AC3E}">
        <p14:creationId xmlns:p14="http://schemas.microsoft.com/office/powerpoint/2010/main" val="3949991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100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100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1000"/>
                                        <p:tgtEl>
                                          <p:spTgt spid="15"/>
                                        </p:tgtEl>
                                      </p:cBhvr>
                                    </p:animEffect>
                                  </p:childTnLst>
                                </p:cTn>
                              </p:par>
                            </p:childTnLst>
                          </p:cTn>
                        </p:par>
                        <p:par>
                          <p:cTn id="11" fill="hold">
                            <p:stCondLst>
                              <p:cond delay="2000"/>
                            </p:stCondLst>
                            <p:childTnLst>
                              <p:par>
                                <p:cTn id="12" presetID="10" presetClass="entr" presetSubtype="0" fill="hold" grpId="0" nodeType="after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500"/>
                                        <p:tgtEl>
                                          <p:spTgt spid="14"/>
                                        </p:tgtEl>
                                      </p:cBhvr>
                                    </p:animEffect>
                                  </p:childTnLst>
                                </p:cTn>
                              </p:par>
                            </p:childTnLst>
                          </p:cTn>
                        </p:par>
                        <p:par>
                          <p:cTn id="15" fill="hold">
                            <p:stCondLst>
                              <p:cond delay="2500"/>
                            </p:stCondLst>
                            <p:childTnLst>
                              <p:par>
                                <p:cTn id="16" presetID="22" presetClass="entr" presetSubtype="8" fill="hold"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left)">
                                      <p:cBhvr>
                                        <p:cTn id="18" dur="500"/>
                                        <p:tgtEl>
                                          <p:spTgt spid="7"/>
                                        </p:tgtEl>
                                      </p:cBhvr>
                                    </p:animEffect>
                                  </p:childTnLst>
                                </p:cTn>
                              </p:par>
                            </p:childTnLst>
                          </p:cTn>
                        </p:par>
                        <p:par>
                          <p:cTn id="19" fill="hold">
                            <p:stCondLst>
                              <p:cond delay="3000"/>
                            </p:stCondLst>
                            <p:childTnLst>
                              <p:par>
                                <p:cTn id="20" presetID="1" presetClass="entr" presetSubtype="0"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childTnLst>
                                </p:cTn>
                              </p:par>
                              <p:par>
                                <p:cTn id="22" presetID="10" presetClass="entr" presetSubtype="0" fill="hold" grpId="0" nodeType="with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1000"/>
                                        <p:tgtEl>
                                          <p:spTgt spid="18"/>
                                        </p:tgtEl>
                                      </p:cBhvr>
                                    </p:animEffect>
                                  </p:childTnLst>
                                </p:cTn>
                              </p:par>
                            </p:childTnLst>
                          </p:cTn>
                        </p:par>
                        <p:par>
                          <p:cTn id="25" fill="hold">
                            <p:stCondLst>
                              <p:cond delay="4000"/>
                            </p:stCondLst>
                            <p:childTnLst>
                              <p:par>
                                <p:cTn id="26" presetID="22" presetClass="entr" presetSubtype="8" fill="hold" nodeType="after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left)">
                                      <p:cBhvr>
                                        <p:cTn id="28" dur="500"/>
                                        <p:tgtEl>
                                          <p:spTgt spid="8"/>
                                        </p:tgtEl>
                                      </p:cBhvr>
                                    </p:animEffect>
                                  </p:childTnLst>
                                </p:cTn>
                              </p:par>
                            </p:childTnLst>
                          </p:cTn>
                        </p:par>
                        <p:par>
                          <p:cTn id="29" fill="hold">
                            <p:stCondLst>
                              <p:cond delay="4500"/>
                            </p:stCondLst>
                            <p:childTnLst>
                              <p:par>
                                <p:cTn id="30" presetID="1" presetClass="entr" presetSubtype="0" fill="hold" grpId="0" nodeType="afterEffect">
                                  <p:stCondLst>
                                    <p:cond delay="0"/>
                                  </p:stCondLst>
                                  <p:childTnLst>
                                    <p:set>
                                      <p:cBhvr>
                                        <p:cTn id="31" dur="1" fill="hold">
                                          <p:stCondLst>
                                            <p:cond delay="0"/>
                                          </p:stCondLst>
                                        </p:cTn>
                                        <p:tgtEl>
                                          <p:spTgt spid="5"/>
                                        </p:tgtEl>
                                        <p:attrNameLst>
                                          <p:attrName>style.visibility</p:attrName>
                                        </p:attrNameLst>
                                      </p:cBhvr>
                                      <p:to>
                                        <p:strVal val="visible"/>
                                      </p:to>
                                    </p:set>
                                  </p:childTnLst>
                                </p:cTn>
                              </p:par>
                              <p:par>
                                <p:cTn id="32" presetID="10" presetClass="entr" presetSubtype="0" fill="hold" grpId="0"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fade">
                                      <p:cBhvr>
                                        <p:cTn id="34" dur="1000"/>
                                        <p:tgtEl>
                                          <p:spTgt spid="19"/>
                                        </p:tgtEl>
                                      </p:cBhvr>
                                    </p:animEffect>
                                  </p:childTnLst>
                                </p:cTn>
                              </p:par>
                            </p:childTnLst>
                          </p:cTn>
                        </p:par>
                        <p:par>
                          <p:cTn id="35" fill="hold">
                            <p:stCondLst>
                              <p:cond delay="5500"/>
                            </p:stCondLst>
                            <p:childTnLst>
                              <p:par>
                                <p:cTn id="36" presetID="10" presetClass="entr" presetSubtype="0" fill="hold" grpId="0" nodeType="afterEffect">
                                  <p:stCondLst>
                                    <p:cond delay="0"/>
                                  </p:stCondLst>
                                  <p:childTnLst>
                                    <p:set>
                                      <p:cBhvr>
                                        <p:cTn id="37" dur="1" fill="hold">
                                          <p:stCondLst>
                                            <p:cond delay="0"/>
                                          </p:stCondLst>
                                        </p:cTn>
                                        <p:tgtEl>
                                          <p:spTgt spid="16"/>
                                        </p:tgtEl>
                                        <p:attrNameLst>
                                          <p:attrName>style.visibility</p:attrName>
                                        </p:attrNameLst>
                                      </p:cBhvr>
                                      <p:to>
                                        <p:strVal val="visible"/>
                                      </p:to>
                                    </p:set>
                                    <p:animEffect transition="in" filter="fade">
                                      <p:cBhvr>
                                        <p:cTn id="38" dur="500"/>
                                        <p:tgtEl>
                                          <p:spTgt spid="16"/>
                                        </p:tgtEl>
                                      </p:cBhvr>
                                    </p:animEffect>
                                  </p:childTnLst>
                                </p:cTn>
                              </p:par>
                            </p:childTnLst>
                          </p:cTn>
                        </p:par>
                        <p:par>
                          <p:cTn id="39" fill="hold">
                            <p:stCondLst>
                              <p:cond delay="6000"/>
                            </p:stCondLst>
                            <p:childTnLst>
                              <p:par>
                                <p:cTn id="40" presetID="10" presetClass="entr" presetSubtype="0" fill="hold" grpId="0" nodeType="after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fade">
                                      <p:cBhvr>
                                        <p:cTn id="42" dur="500"/>
                                        <p:tgtEl>
                                          <p:spTgt spid="2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wipe(left)">
                                      <p:cBhvr>
                                        <p:cTn id="47" dur="500"/>
                                        <p:tgtEl>
                                          <p:spTgt spid="9"/>
                                        </p:tgtEl>
                                      </p:cBhvr>
                                    </p:animEffect>
                                  </p:childTnLst>
                                </p:cTn>
                              </p:par>
                            </p:childTnLst>
                          </p:cTn>
                        </p:par>
                        <p:par>
                          <p:cTn id="48" fill="hold">
                            <p:stCondLst>
                              <p:cond delay="500"/>
                            </p:stCondLst>
                            <p:childTnLst>
                              <p:par>
                                <p:cTn id="49" presetID="1" presetClass="entr" presetSubtype="0" fill="hold" grpId="0" nodeType="after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childTnLst>
                          </p:cTn>
                        </p:par>
                        <p:par>
                          <p:cTn id="51" fill="hold">
                            <p:stCondLst>
                              <p:cond delay="500"/>
                            </p:stCondLst>
                            <p:childTnLst>
                              <p:par>
                                <p:cTn id="52" presetID="10" presetClass="entr" presetSubtype="0" fill="hold" nodeType="after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fade">
                                      <p:cBhvr>
                                        <p:cTn id="5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3" grpId="0"/>
      <p:bldP spid="14" grpId="0"/>
      <p:bldP spid="15" grpId="0"/>
      <p:bldP spid="16" grpId="0"/>
      <p:bldP spid="18" grpId="0"/>
      <p:bldP spid="19" grpId="0"/>
      <p:bldP spid="2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XML</a:t>
            </a:r>
            <a:endParaRPr lang="en-US" dirty="0"/>
          </a:p>
        </p:txBody>
      </p:sp>
      <p:sp>
        <p:nvSpPr>
          <p:cNvPr id="3" name="Content Placeholder 2"/>
          <p:cNvSpPr>
            <a:spLocks noGrp="1"/>
          </p:cNvSpPr>
          <p:nvPr>
            <p:ph idx="1"/>
          </p:nvPr>
        </p:nvSpPr>
        <p:spPr>
          <a:xfrm>
            <a:off x="838200" y="1199079"/>
            <a:ext cx="10515600" cy="1076656"/>
          </a:xfrm>
        </p:spPr>
        <p:txBody>
          <a:bodyPr/>
          <a:lstStyle/>
          <a:p>
            <a:pPr marL="0" indent="0">
              <a:buNone/>
            </a:pPr>
            <a:r>
              <a:rPr lang="en-US" dirty="0" smtClean="0"/>
              <a:t>PDS4 metadata are formatted according to the </a:t>
            </a:r>
            <a:r>
              <a:rPr lang="en-US" dirty="0" err="1" smtClean="0"/>
              <a:t>eXtensible</a:t>
            </a:r>
            <a:r>
              <a:rPr lang="en-US" dirty="0" smtClean="0"/>
              <a:t> Markup Language (</a:t>
            </a:r>
            <a:r>
              <a:rPr lang="en-US" sz="4000" b="1" dirty="0" smtClean="0"/>
              <a:t>XML</a:t>
            </a:r>
            <a:r>
              <a:rPr lang="en-US" dirty="0" smtClean="0"/>
              <a:t>) standard.</a:t>
            </a:r>
          </a:p>
          <a:p>
            <a:pPr marL="457200" lvl="1" indent="0">
              <a:buNone/>
            </a:pPr>
            <a:endParaRPr lang="en-US" dirty="0" smtClean="0"/>
          </a:p>
          <a:p>
            <a:endParaRPr lang="en-US" dirty="0"/>
          </a:p>
        </p:txBody>
      </p:sp>
      <p:sp>
        <p:nvSpPr>
          <p:cNvPr id="4" name="Content Placeholder 2"/>
          <p:cNvSpPr txBox="1">
            <a:spLocks/>
          </p:cNvSpPr>
          <p:nvPr/>
        </p:nvSpPr>
        <p:spPr>
          <a:xfrm>
            <a:off x="3928520" y="1591196"/>
            <a:ext cx="1311171" cy="69299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000" b="1" dirty="0" smtClean="0"/>
              <a:t>XML</a:t>
            </a:r>
            <a:endParaRPr lang="en-US" dirty="0" smtClean="0"/>
          </a:p>
          <a:p>
            <a:endParaRPr lang="en-US" dirty="0"/>
          </a:p>
        </p:txBody>
      </p:sp>
      <p:sp>
        <p:nvSpPr>
          <p:cNvPr id="5" name="Content Placeholder 2"/>
          <p:cNvSpPr txBox="1">
            <a:spLocks/>
          </p:cNvSpPr>
          <p:nvPr/>
        </p:nvSpPr>
        <p:spPr>
          <a:xfrm>
            <a:off x="838200" y="2162587"/>
            <a:ext cx="10874188" cy="26514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smtClean="0"/>
              <a:t>XML is a markup language (similar to HTML).</a:t>
            </a:r>
          </a:p>
          <a:p>
            <a:pPr lvl="1"/>
            <a:r>
              <a:rPr lang="en-US" dirty="0" smtClean="0"/>
              <a:t>Values are placed between opening and closing tags: </a:t>
            </a:r>
          </a:p>
          <a:p>
            <a:pPr marL="457200" lvl="1" indent="0">
              <a:buNone/>
            </a:pPr>
            <a:r>
              <a:rPr lang="en-US" dirty="0"/>
              <a:t>	</a:t>
            </a:r>
            <a:r>
              <a:rPr lang="en-US" dirty="0" smtClean="0"/>
              <a:t>&lt;tag&gt;Value&lt;/tag&gt;</a:t>
            </a:r>
            <a:endParaRPr lang="en-US" dirty="0"/>
          </a:p>
          <a:p>
            <a:pPr lvl="1"/>
            <a:r>
              <a:rPr lang="en-US" dirty="0" smtClean="0"/>
              <a:t>There are two types of tags:</a:t>
            </a:r>
          </a:p>
          <a:p>
            <a:pPr lvl="2"/>
            <a:r>
              <a:rPr lang="en-US" dirty="0" smtClean="0"/>
              <a:t>Attributes – simple elements containing </a:t>
            </a:r>
            <a:r>
              <a:rPr lang="en-US" dirty="0"/>
              <a:t>values between their </a:t>
            </a:r>
            <a:r>
              <a:rPr lang="en-US" dirty="0" smtClean="0"/>
              <a:t>tags</a:t>
            </a:r>
          </a:p>
          <a:p>
            <a:pPr lvl="2"/>
            <a:r>
              <a:rPr lang="en-US" dirty="0" smtClean="0"/>
              <a:t>Classes – complex elements consisting of </a:t>
            </a:r>
            <a:r>
              <a:rPr lang="en-US" dirty="0"/>
              <a:t>nested hierarchies </a:t>
            </a:r>
            <a:r>
              <a:rPr lang="en-US" dirty="0" smtClean="0"/>
              <a:t>of attributes and other classes</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25000" y="1786000"/>
            <a:ext cx="1828800" cy="1828800"/>
          </a:xfrm>
          <a:prstGeom prst="rect">
            <a:avLst/>
          </a:prstGeom>
        </p:spPr>
      </p:pic>
      <p:sp>
        <p:nvSpPr>
          <p:cNvPr id="7" name="Content Placeholder 2"/>
          <p:cNvSpPr txBox="1">
            <a:spLocks/>
          </p:cNvSpPr>
          <p:nvPr/>
        </p:nvSpPr>
        <p:spPr>
          <a:xfrm>
            <a:off x="838200" y="4619463"/>
            <a:ext cx="10515600" cy="215529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smtClean="0"/>
              <a:t>XML is required to be “well-formed”:</a:t>
            </a:r>
          </a:p>
          <a:p>
            <a:pPr lvl="2"/>
            <a:r>
              <a:rPr lang="en-US" sz="2000" dirty="0" smtClean="0"/>
              <a:t>A single root class</a:t>
            </a:r>
          </a:p>
          <a:p>
            <a:pPr lvl="2"/>
            <a:r>
              <a:rPr lang="en-US" dirty="0" smtClean="0"/>
              <a:t>All elements consist of matching start and end tags</a:t>
            </a:r>
          </a:p>
          <a:p>
            <a:pPr lvl="2"/>
            <a:r>
              <a:rPr lang="en-US" sz="2000" dirty="0" smtClean="0"/>
              <a:t>Start, end, and empty tags must be correctly nested</a:t>
            </a:r>
          </a:p>
          <a:p>
            <a:pPr lvl="2"/>
            <a:r>
              <a:rPr lang="en-US" dirty="0" smtClean="0"/>
              <a:t>Characters are </a:t>
            </a:r>
            <a:r>
              <a:rPr lang="en-US" dirty="0" err="1" smtClean="0"/>
              <a:t>resticted</a:t>
            </a:r>
            <a:r>
              <a:rPr lang="en-US" dirty="0" smtClean="0"/>
              <a:t> to UTF-8 (use of “&lt;”, “&gt;”, and “&amp;” is restricted)</a:t>
            </a:r>
          </a:p>
          <a:p>
            <a:pPr lvl="2"/>
            <a:r>
              <a:rPr lang="en-US" dirty="0" smtClean="0"/>
              <a:t>Element order is prescribed</a:t>
            </a:r>
            <a:endParaRPr lang="en-US" sz="2000" dirty="0" smtClean="0"/>
          </a:p>
          <a:p>
            <a:endParaRPr lang="en-US" dirty="0"/>
          </a:p>
        </p:txBody>
      </p:sp>
    </p:spTree>
    <p:extLst>
      <p:ext uri="{BB962C8B-B14F-4D97-AF65-F5344CB8AC3E}">
        <p14:creationId xmlns:p14="http://schemas.microsoft.com/office/powerpoint/2010/main" val="2588137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PDS4 Products</a:t>
            </a:r>
            <a:endParaRPr lang="en-US" dirty="0"/>
          </a:p>
        </p:txBody>
      </p:sp>
      <p:sp>
        <p:nvSpPr>
          <p:cNvPr id="30" name="Content Placeholder 2"/>
          <p:cNvSpPr>
            <a:spLocks noGrp="1"/>
          </p:cNvSpPr>
          <p:nvPr>
            <p:ph idx="1"/>
          </p:nvPr>
        </p:nvSpPr>
        <p:spPr>
          <a:xfrm>
            <a:off x="838200" y="3808310"/>
            <a:ext cx="10515600" cy="684368"/>
          </a:xfrm>
          <a:noFill/>
        </p:spPr>
        <p:txBody>
          <a:bodyPr>
            <a:normAutofit/>
          </a:bodyPr>
          <a:lstStyle/>
          <a:p>
            <a:r>
              <a:rPr lang="en-US" dirty="0"/>
              <a:t>A file containing </a:t>
            </a:r>
            <a:r>
              <a:rPr lang="en-US" dirty="0" smtClean="0"/>
              <a:t>PDS4 </a:t>
            </a:r>
            <a:r>
              <a:rPr lang="en-US" dirty="0"/>
              <a:t>metadata is called </a:t>
            </a:r>
            <a:r>
              <a:rPr lang="en-US" dirty="0" smtClean="0"/>
              <a:t>a </a:t>
            </a:r>
            <a:r>
              <a:rPr lang="en-US" sz="4000" b="1" dirty="0" smtClean="0"/>
              <a:t>PDS</a:t>
            </a:r>
            <a:r>
              <a:rPr lang="en-US" sz="4000" dirty="0"/>
              <a:t> </a:t>
            </a:r>
            <a:r>
              <a:rPr lang="en-US" sz="4000" b="1" dirty="0" smtClean="0"/>
              <a:t>Label</a:t>
            </a:r>
            <a:r>
              <a:rPr lang="en-US" sz="3600" b="1" dirty="0" smtClean="0"/>
              <a:t>.</a:t>
            </a:r>
            <a:endParaRPr lang="en-US" dirty="0"/>
          </a:p>
        </p:txBody>
      </p:sp>
      <p:pic>
        <p:nvPicPr>
          <p:cNvPr id="19" name="Picture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21886" y="1743009"/>
            <a:ext cx="1374046" cy="1374046"/>
          </a:xfrm>
          <a:prstGeom prst="rect">
            <a:avLst/>
          </a:prstGeom>
        </p:spPr>
      </p:pic>
      <p:sp>
        <p:nvSpPr>
          <p:cNvPr id="20" name="TextBox 19"/>
          <p:cNvSpPr txBox="1"/>
          <p:nvPr/>
        </p:nvSpPr>
        <p:spPr>
          <a:xfrm>
            <a:off x="4955113" y="3134242"/>
            <a:ext cx="1507592" cy="707886"/>
          </a:xfrm>
          <a:prstGeom prst="rect">
            <a:avLst/>
          </a:prstGeom>
          <a:noFill/>
        </p:spPr>
        <p:txBody>
          <a:bodyPr wrap="none" rtlCol="0">
            <a:spAutoFit/>
          </a:bodyPr>
          <a:lstStyle/>
          <a:p>
            <a:pPr algn="ctr"/>
            <a:r>
              <a:rPr lang="en-US" sz="2000" dirty="0" smtClean="0">
                <a:solidFill>
                  <a:schemeClr val="bg2">
                    <a:lumMod val="25000"/>
                  </a:schemeClr>
                </a:solidFill>
                <a:latin typeface="Arial Black" panose="020B0A04020102020204" pitchFamily="34" charset="0"/>
              </a:rPr>
              <a:t>Metadata</a:t>
            </a:r>
          </a:p>
          <a:p>
            <a:pPr algn="ctr"/>
            <a:r>
              <a:rPr lang="en-US" sz="2000" dirty="0" smtClean="0">
                <a:solidFill>
                  <a:schemeClr val="bg2">
                    <a:lumMod val="25000"/>
                  </a:schemeClr>
                </a:solidFill>
                <a:latin typeface="Arial Black" panose="020B0A04020102020204" pitchFamily="34" charset="0"/>
              </a:rPr>
              <a:t>File</a:t>
            </a:r>
            <a:endParaRPr lang="en-US" sz="2000" dirty="0">
              <a:solidFill>
                <a:schemeClr val="bg2">
                  <a:lumMod val="25000"/>
                </a:schemeClr>
              </a:solidFill>
              <a:latin typeface="Arial Black" panose="020B0A04020102020204" pitchFamily="34" charset="0"/>
            </a:endParaRPr>
          </a:p>
        </p:txBody>
      </p:sp>
      <p:sp>
        <p:nvSpPr>
          <p:cNvPr id="21" name="TextBox 20"/>
          <p:cNvSpPr txBox="1"/>
          <p:nvPr/>
        </p:nvSpPr>
        <p:spPr>
          <a:xfrm>
            <a:off x="4955113" y="3134242"/>
            <a:ext cx="1508760" cy="707886"/>
          </a:xfrm>
          <a:prstGeom prst="rect">
            <a:avLst/>
          </a:prstGeom>
          <a:solidFill>
            <a:schemeClr val="bg1"/>
          </a:solidFill>
        </p:spPr>
        <p:txBody>
          <a:bodyPr wrap="square" rtlCol="0">
            <a:spAutoFit/>
          </a:bodyPr>
          <a:lstStyle/>
          <a:p>
            <a:pPr algn="ctr"/>
            <a:r>
              <a:rPr lang="en-US" sz="2000" dirty="0" smtClean="0">
                <a:solidFill>
                  <a:schemeClr val="bg2">
                    <a:lumMod val="25000"/>
                  </a:schemeClr>
                </a:solidFill>
                <a:latin typeface="Arial Black" panose="020B0A04020102020204" pitchFamily="34" charset="0"/>
              </a:rPr>
              <a:t>Label</a:t>
            </a:r>
          </a:p>
          <a:p>
            <a:pPr algn="ctr"/>
            <a:r>
              <a:rPr lang="en-US" sz="2000" dirty="0" smtClean="0">
                <a:solidFill>
                  <a:schemeClr val="bg2">
                    <a:lumMod val="25000"/>
                  </a:schemeClr>
                </a:solidFill>
                <a:latin typeface="Arial Black" panose="020B0A04020102020204" pitchFamily="34" charset="0"/>
              </a:rPr>
              <a:t>File</a:t>
            </a:r>
            <a:endParaRPr lang="en-US" sz="2000" dirty="0">
              <a:solidFill>
                <a:schemeClr val="bg2">
                  <a:lumMod val="25000"/>
                </a:schemeClr>
              </a:solidFill>
              <a:latin typeface="Arial Black" panose="020B0A04020102020204" pitchFamily="34" charset="0"/>
            </a:endParaRPr>
          </a:p>
        </p:txBody>
      </p:sp>
      <p:sp>
        <p:nvSpPr>
          <p:cNvPr id="14" name="Content Placeholder 2"/>
          <p:cNvSpPr txBox="1">
            <a:spLocks/>
          </p:cNvSpPr>
          <p:nvPr/>
        </p:nvSpPr>
        <p:spPr>
          <a:xfrm>
            <a:off x="7952398" y="3803998"/>
            <a:ext cx="2897944" cy="69299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000" b="1" dirty="0" smtClean="0"/>
              <a:t>PDS Label</a:t>
            </a:r>
            <a:endParaRPr lang="en-US" sz="4000" dirty="0" smtClean="0"/>
          </a:p>
          <a:p>
            <a:endParaRPr lang="en-US" dirty="0"/>
          </a:p>
        </p:txBody>
      </p:sp>
      <p:sp>
        <p:nvSpPr>
          <p:cNvPr id="25" name="Rectangle 24"/>
          <p:cNvSpPr/>
          <p:nvPr/>
        </p:nvSpPr>
        <p:spPr>
          <a:xfrm>
            <a:off x="6317908" y="1744232"/>
            <a:ext cx="1042416" cy="1371600"/>
          </a:xfrm>
          <a:prstGeom prst="rect">
            <a:avLst/>
          </a:prstGeom>
          <a:solidFill>
            <a:srgbClr val="E9E9E0"/>
          </a:solidFill>
          <a:ln cap="rnd">
            <a:solidFill>
              <a:srgbClr val="E9E9E0"/>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C8BDB8"/>
                </a:solidFill>
              </a:rPr>
              <a:t>1010000</a:t>
            </a:r>
          </a:p>
          <a:p>
            <a:pPr algn="ctr"/>
            <a:r>
              <a:rPr lang="en-US" sz="1400" dirty="0" smtClean="0">
                <a:solidFill>
                  <a:srgbClr val="C8BDB8"/>
                </a:solidFill>
              </a:rPr>
              <a:t>1000100</a:t>
            </a:r>
          </a:p>
          <a:p>
            <a:pPr algn="ctr"/>
            <a:r>
              <a:rPr lang="en-US" sz="1400" dirty="0" smtClean="0">
                <a:solidFill>
                  <a:srgbClr val="C8BDB8"/>
                </a:solidFill>
              </a:rPr>
              <a:t>1010011</a:t>
            </a:r>
          </a:p>
          <a:p>
            <a:pPr algn="ctr"/>
            <a:r>
              <a:rPr lang="en-US" sz="1400" dirty="0" smtClean="0">
                <a:solidFill>
                  <a:srgbClr val="C8BDB8"/>
                </a:solidFill>
              </a:rPr>
              <a:t>0110100</a:t>
            </a:r>
          </a:p>
          <a:p>
            <a:pPr algn="ctr"/>
            <a:r>
              <a:rPr lang="en-US" sz="1400" dirty="0" smtClean="0">
                <a:solidFill>
                  <a:srgbClr val="C8BDB8"/>
                </a:solidFill>
              </a:rPr>
              <a:t>0100001</a:t>
            </a:r>
          </a:p>
        </p:txBody>
      </p:sp>
      <p:sp>
        <p:nvSpPr>
          <p:cNvPr id="38" name="Content Placeholder 2"/>
          <p:cNvSpPr txBox="1">
            <a:spLocks/>
          </p:cNvSpPr>
          <p:nvPr/>
        </p:nvSpPr>
        <p:spPr>
          <a:xfrm>
            <a:off x="840461" y="4470202"/>
            <a:ext cx="10515600" cy="1199077"/>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 PDS label along with the file or files that it describes </a:t>
            </a:r>
            <a:r>
              <a:rPr lang="en-US" dirty="0" smtClean="0"/>
              <a:t>constitutes </a:t>
            </a:r>
            <a:r>
              <a:rPr lang="en-US" dirty="0"/>
              <a:t>a </a:t>
            </a:r>
            <a:r>
              <a:rPr lang="en-US" sz="4000" b="1" dirty="0"/>
              <a:t>PDS Product</a:t>
            </a:r>
            <a:r>
              <a:rPr lang="en-US" dirty="0"/>
              <a:t>.</a:t>
            </a:r>
          </a:p>
        </p:txBody>
      </p:sp>
      <p:sp>
        <p:nvSpPr>
          <p:cNvPr id="39" name="Content Placeholder 2"/>
          <p:cNvSpPr txBox="1">
            <a:spLocks/>
          </p:cNvSpPr>
          <p:nvPr/>
        </p:nvSpPr>
        <p:spPr>
          <a:xfrm>
            <a:off x="3165483" y="4850778"/>
            <a:ext cx="3435827" cy="69299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000" b="1" dirty="0" smtClean="0"/>
              <a:t>PDS Product</a:t>
            </a:r>
            <a:endParaRPr lang="en-US" sz="4000" dirty="0" smtClean="0"/>
          </a:p>
          <a:p>
            <a:endParaRPr lang="en-US" dirty="0"/>
          </a:p>
        </p:txBody>
      </p:sp>
      <p:sp>
        <p:nvSpPr>
          <p:cNvPr id="40" name="TextBox 39"/>
          <p:cNvSpPr txBox="1"/>
          <p:nvPr/>
        </p:nvSpPr>
        <p:spPr>
          <a:xfrm>
            <a:off x="6085325" y="3124975"/>
            <a:ext cx="1507592" cy="707886"/>
          </a:xfrm>
          <a:prstGeom prst="rect">
            <a:avLst/>
          </a:prstGeom>
          <a:noFill/>
        </p:spPr>
        <p:txBody>
          <a:bodyPr wrap="square" rtlCol="0">
            <a:spAutoFit/>
          </a:bodyPr>
          <a:lstStyle/>
          <a:p>
            <a:pPr algn="ctr"/>
            <a:r>
              <a:rPr lang="en-US" sz="2000" dirty="0" smtClean="0">
                <a:solidFill>
                  <a:schemeClr val="bg2">
                    <a:lumMod val="25000"/>
                  </a:schemeClr>
                </a:solidFill>
                <a:latin typeface="Arial Black" panose="020B0A04020102020204" pitchFamily="34" charset="0"/>
              </a:rPr>
              <a:t>Archive File</a:t>
            </a:r>
            <a:endParaRPr lang="en-US" sz="2000" dirty="0">
              <a:solidFill>
                <a:schemeClr val="bg2">
                  <a:lumMod val="25000"/>
                </a:schemeClr>
              </a:solidFill>
              <a:latin typeface="Arial Black" panose="020B0A04020102020204" pitchFamily="34" charset="0"/>
            </a:endParaRPr>
          </a:p>
        </p:txBody>
      </p:sp>
      <p:sp>
        <p:nvSpPr>
          <p:cNvPr id="41" name="TextBox 40"/>
          <p:cNvSpPr txBox="1"/>
          <p:nvPr/>
        </p:nvSpPr>
        <p:spPr>
          <a:xfrm>
            <a:off x="4893151" y="1152273"/>
            <a:ext cx="2788884" cy="523220"/>
          </a:xfrm>
          <a:prstGeom prst="rect">
            <a:avLst/>
          </a:prstGeom>
          <a:noFill/>
        </p:spPr>
        <p:txBody>
          <a:bodyPr wrap="square" rtlCol="0">
            <a:spAutoFit/>
          </a:bodyPr>
          <a:lstStyle/>
          <a:p>
            <a:pPr algn="ctr"/>
            <a:r>
              <a:rPr lang="en-US" sz="2800" dirty="0" smtClean="0">
                <a:solidFill>
                  <a:schemeClr val="bg2">
                    <a:lumMod val="25000"/>
                  </a:schemeClr>
                </a:solidFill>
                <a:latin typeface="Arial Black" panose="020B0A04020102020204" pitchFamily="34" charset="0"/>
              </a:rPr>
              <a:t>PDS Product</a:t>
            </a:r>
            <a:endParaRPr lang="en-US" sz="2800" dirty="0">
              <a:solidFill>
                <a:schemeClr val="bg2">
                  <a:lumMod val="25000"/>
                </a:schemeClr>
              </a:solidFill>
              <a:latin typeface="Arial Black" panose="020B0A04020102020204" pitchFamily="34" charset="0"/>
            </a:endParaRPr>
          </a:p>
        </p:txBody>
      </p:sp>
      <p:sp>
        <p:nvSpPr>
          <p:cNvPr id="42" name="Content Placeholder 2"/>
          <p:cNvSpPr txBox="1">
            <a:spLocks/>
          </p:cNvSpPr>
          <p:nvPr/>
        </p:nvSpPr>
        <p:spPr>
          <a:xfrm>
            <a:off x="838200" y="5460745"/>
            <a:ext cx="10515600" cy="445189"/>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smtClean="0"/>
              <a:t>PDS4 labels are co-located with the files </a:t>
            </a:r>
            <a:r>
              <a:rPr lang="en-US" smtClean="0"/>
              <a:t>that they </a:t>
            </a:r>
            <a:r>
              <a:rPr lang="en-US" dirty="0" smtClean="0"/>
              <a:t>describe.</a:t>
            </a:r>
          </a:p>
        </p:txBody>
      </p:sp>
      <p:sp>
        <p:nvSpPr>
          <p:cNvPr id="43" name="Content Placeholder 2"/>
          <p:cNvSpPr txBox="1">
            <a:spLocks/>
          </p:cNvSpPr>
          <p:nvPr/>
        </p:nvSpPr>
        <p:spPr>
          <a:xfrm>
            <a:off x="838200" y="5905934"/>
            <a:ext cx="10515600" cy="445189"/>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smtClean="0"/>
              <a:t>All elements of a PDS4 archive are products.</a:t>
            </a:r>
          </a:p>
        </p:txBody>
      </p:sp>
      <p:sp>
        <p:nvSpPr>
          <p:cNvPr id="8" name="Rounded Rectangle 7"/>
          <p:cNvSpPr/>
          <p:nvPr/>
        </p:nvSpPr>
        <p:spPr>
          <a:xfrm>
            <a:off x="5053153" y="1592704"/>
            <a:ext cx="2468880" cy="2286000"/>
          </a:xfrm>
          <a:prstGeom prst="roundRect">
            <a:avLst/>
          </a:prstGeom>
          <a:noFill/>
          <a:ln w="508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82090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100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fade">
                                      <p:cBhvr>
                                        <p:cTn id="10" dur="500"/>
                                        <p:tgtEl>
                                          <p:spTgt spid="20"/>
                                        </p:tgtEl>
                                      </p:cBhvr>
                                    </p:animEffect>
                                  </p:childTnLst>
                                </p:cTn>
                              </p:par>
                            </p:childTnLst>
                          </p:cTn>
                        </p:par>
                        <p:par>
                          <p:cTn id="11" fill="hold">
                            <p:stCondLst>
                              <p:cond delay="1500"/>
                            </p:stCondLst>
                            <p:childTnLst>
                              <p:par>
                                <p:cTn id="12" presetID="10" presetClass="entr" presetSubtype="0" fill="hold" grpId="0" nodeType="after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500"/>
                                        <p:tgtEl>
                                          <p:spTgt spid="14"/>
                                        </p:tgtEl>
                                      </p:cBhvr>
                                    </p:animEffect>
                                  </p:childTnLst>
                                </p:cTn>
                              </p:par>
                            </p:childTnLst>
                          </p:cTn>
                        </p:par>
                        <p:par>
                          <p:cTn id="15" fill="hold">
                            <p:stCondLst>
                              <p:cond delay="2000"/>
                            </p:stCondLst>
                            <p:childTnLst>
                              <p:par>
                                <p:cTn id="16" presetID="10" presetClass="entr" presetSubtype="0" fill="hold" grpId="0" nodeType="afterEffect">
                                  <p:stCondLst>
                                    <p:cond delay="0"/>
                                  </p:stCondLst>
                                  <p:childTnLst>
                                    <p:set>
                                      <p:cBhvr>
                                        <p:cTn id="17" dur="1" fill="hold">
                                          <p:stCondLst>
                                            <p:cond delay="0"/>
                                          </p:stCondLst>
                                        </p:cTn>
                                        <p:tgtEl>
                                          <p:spTgt spid="30">
                                            <p:txEl>
                                              <p:pRg st="0" end="0"/>
                                            </p:txEl>
                                          </p:spTgt>
                                        </p:tgtEl>
                                        <p:attrNameLst>
                                          <p:attrName>style.visibility</p:attrName>
                                        </p:attrNameLst>
                                      </p:cBhvr>
                                      <p:to>
                                        <p:strVal val="visible"/>
                                      </p:to>
                                    </p:set>
                                    <p:animEffect transition="in" filter="fade">
                                      <p:cBhvr>
                                        <p:cTn id="18" dur="1000"/>
                                        <p:tgtEl>
                                          <p:spTgt spid="30">
                                            <p:txEl>
                                              <p:pRg st="0" end="0"/>
                                            </p:txEl>
                                          </p:spTgt>
                                        </p:tgtEl>
                                      </p:cBhvr>
                                    </p:animEffect>
                                  </p:childTnLst>
                                </p:cTn>
                              </p:par>
                            </p:childTnLst>
                          </p:cTn>
                        </p:par>
                        <p:par>
                          <p:cTn id="19" fill="hold">
                            <p:stCondLst>
                              <p:cond delay="3000"/>
                            </p:stCondLst>
                            <p:childTnLst>
                              <p:par>
                                <p:cTn id="20" presetID="10" presetClass="exit" presetSubtype="0" fill="hold" grpId="1" nodeType="afterEffect">
                                  <p:stCondLst>
                                    <p:cond delay="2000"/>
                                  </p:stCondLst>
                                  <p:childTnLst>
                                    <p:animEffect transition="out" filter="fade">
                                      <p:cBhvr>
                                        <p:cTn id="21" dur="500"/>
                                        <p:tgtEl>
                                          <p:spTgt spid="20"/>
                                        </p:tgtEl>
                                      </p:cBhvr>
                                    </p:animEffect>
                                    <p:set>
                                      <p:cBhvr>
                                        <p:cTn id="22" dur="1" fill="hold">
                                          <p:stCondLst>
                                            <p:cond delay="499"/>
                                          </p:stCondLst>
                                        </p:cTn>
                                        <p:tgtEl>
                                          <p:spTgt spid="20"/>
                                        </p:tgtEl>
                                        <p:attrNameLst>
                                          <p:attrName>style.visibility</p:attrName>
                                        </p:attrNameLst>
                                      </p:cBhvr>
                                      <p:to>
                                        <p:strVal val="hidden"/>
                                      </p:to>
                                    </p:set>
                                  </p:childTnLst>
                                </p:cTn>
                              </p:par>
                              <p:par>
                                <p:cTn id="23" presetID="10" presetClass="entr" presetSubtype="0" fill="hold" grpId="0" nodeType="withEffect">
                                  <p:stCondLst>
                                    <p:cond delay="2000"/>
                                  </p:stCondLst>
                                  <p:childTnLst>
                                    <p:set>
                                      <p:cBhvr>
                                        <p:cTn id="24" dur="1" fill="hold">
                                          <p:stCondLst>
                                            <p:cond delay="0"/>
                                          </p:stCondLst>
                                        </p:cTn>
                                        <p:tgtEl>
                                          <p:spTgt spid="21"/>
                                        </p:tgtEl>
                                        <p:attrNameLst>
                                          <p:attrName>style.visibility</p:attrName>
                                        </p:attrNameLst>
                                      </p:cBhvr>
                                      <p:to>
                                        <p:strVal val="visible"/>
                                      </p:to>
                                    </p:set>
                                    <p:animEffect transition="in" filter="fade">
                                      <p:cBhvr>
                                        <p:cTn id="25" dur="500"/>
                                        <p:tgtEl>
                                          <p:spTgt spid="21"/>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5"/>
                                        </p:tgtEl>
                                        <p:attrNameLst>
                                          <p:attrName>style.visibility</p:attrName>
                                        </p:attrNameLst>
                                      </p:cBhvr>
                                      <p:to>
                                        <p:strVal val="visible"/>
                                      </p:to>
                                    </p:set>
                                  </p:childTnLst>
                                </p:cTn>
                              </p:par>
                              <p:par>
                                <p:cTn id="30" presetID="10" presetClass="entr" presetSubtype="0" fill="hold" grpId="0" nodeType="withEffect">
                                  <p:stCondLst>
                                    <p:cond delay="0"/>
                                  </p:stCondLst>
                                  <p:childTnLst>
                                    <p:set>
                                      <p:cBhvr>
                                        <p:cTn id="31" dur="1" fill="hold">
                                          <p:stCondLst>
                                            <p:cond delay="0"/>
                                          </p:stCondLst>
                                        </p:cTn>
                                        <p:tgtEl>
                                          <p:spTgt spid="40"/>
                                        </p:tgtEl>
                                        <p:attrNameLst>
                                          <p:attrName>style.visibility</p:attrName>
                                        </p:attrNameLst>
                                      </p:cBhvr>
                                      <p:to>
                                        <p:strVal val="visible"/>
                                      </p:to>
                                    </p:set>
                                    <p:animEffect transition="in" filter="fade">
                                      <p:cBhvr>
                                        <p:cTn id="32" dur="500"/>
                                        <p:tgtEl>
                                          <p:spTgt spid="40"/>
                                        </p:tgtEl>
                                      </p:cBhvr>
                                    </p:animEffect>
                                  </p:childTnLst>
                                </p:cTn>
                              </p:par>
                            </p:childTnLst>
                          </p:cTn>
                        </p:par>
                        <p:par>
                          <p:cTn id="33" fill="hold">
                            <p:stCondLst>
                              <p:cond delay="500"/>
                            </p:stCondLst>
                            <p:childTnLst>
                              <p:par>
                                <p:cTn id="34" presetID="10" presetClass="entr" presetSubtype="0" fill="hold" grpId="0" nodeType="afterEffect">
                                  <p:stCondLst>
                                    <p:cond delay="0"/>
                                  </p:stCondLst>
                                  <p:childTnLst>
                                    <p:set>
                                      <p:cBhvr>
                                        <p:cTn id="35" dur="1" fill="hold">
                                          <p:stCondLst>
                                            <p:cond delay="0"/>
                                          </p:stCondLst>
                                        </p:cTn>
                                        <p:tgtEl>
                                          <p:spTgt spid="39"/>
                                        </p:tgtEl>
                                        <p:attrNameLst>
                                          <p:attrName>style.visibility</p:attrName>
                                        </p:attrNameLst>
                                      </p:cBhvr>
                                      <p:to>
                                        <p:strVal val="visible"/>
                                      </p:to>
                                    </p:set>
                                    <p:animEffect transition="in" filter="fade">
                                      <p:cBhvr>
                                        <p:cTn id="36" dur="500"/>
                                        <p:tgtEl>
                                          <p:spTgt spid="39"/>
                                        </p:tgtEl>
                                      </p:cBhvr>
                                    </p:animEffect>
                                  </p:childTnLst>
                                </p:cTn>
                              </p:par>
                            </p:childTnLst>
                          </p:cTn>
                        </p:par>
                        <p:par>
                          <p:cTn id="37" fill="hold">
                            <p:stCondLst>
                              <p:cond delay="1000"/>
                            </p:stCondLst>
                            <p:childTnLst>
                              <p:par>
                                <p:cTn id="38" presetID="10" presetClass="entr" presetSubtype="0" fill="hold" grpId="0" nodeType="afterEffect">
                                  <p:stCondLst>
                                    <p:cond delay="0"/>
                                  </p:stCondLst>
                                  <p:childTnLst>
                                    <p:set>
                                      <p:cBhvr>
                                        <p:cTn id="39" dur="1" fill="hold">
                                          <p:stCondLst>
                                            <p:cond delay="0"/>
                                          </p:stCondLst>
                                        </p:cTn>
                                        <p:tgtEl>
                                          <p:spTgt spid="38"/>
                                        </p:tgtEl>
                                        <p:attrNameLst>
                                          <p:attrName>style.visibility</p:attrName>
                                        </p:attrNameLst>
                                      </p:cBhvr>
                                      <p:to>
                                        <p:strVal val="visible"/>
                                      </p:to>
                                    </p:set>
                                    <p:animEffect transition="in" filter="fade">
                                      <p:cBhvr>
                                        <p:cTn id="40" dur="1000"/>
                                        <p:tgtEl>
                                          <p:spTgt spid="38"/>
                                        </p:tgtEl>
                                      </p:cBhvr>
                                    </p:animEffect>
                                  </p:childTnLst>
                                </p:cTn>
                              </p:par>
                            </p:childTnLst>
                          </p:cTn>
                        </p:par>
                        <p:par>
                          <p:cTn id="41" fill="hold">
                            <p:stCondLst>
                              <p:cond delay="2000"/>
                            </p:stCondLst>
                            <p:childTnLst>
                              <p:par>
                                <p:cTn id="42" presetID="10" presetClass="entr" presetSubtype="0" fill="hold" grpId="0" nodeType="after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fade">
                                      <p:cBhvr>
                                        <p:cTn id="44" dur="500"/>
                                        <p:tgtEl>
                                          <p:spTgt spid="8"/>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41"/>
                                        </p:tgtEl>
                                        <p:attrNameLst>
                                          <p:attrName>style.visibility</p:attrName>
                                        </p:attrNameLst>
                                      </p:cBhvr>
                                      <p:to>
                                        <p:strVal val="visible"/>
                                      </p:to>
                                    </p:set>
                                    <p:animEffect transition="in" filter="fade">
                                      <p:cBhvr>
                                        <p:cTn id="47" dur="500"/>
                                        <p:tgtEl>
                                          <p:spTgt spid="4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2"/>
                                        </p:tgtEl>
                                        <p:attrNameLst>
                                          <p:attrName>style.visibility</p:attrName>
                                        </p:attrNameLst>
                                      </p:cBhvr>
                                      <p:to>
                                        <p:strVal val="visible"/>
                                      </p:to>
                                    </p:set>
                                    <p:animEffect transition="in" filter="fade">
                                      <p:cBhvr>
                                        <p:cTn id="52" dur="500"/>
                                        <p:tgtEl>
                                          <p:spTgt spid="42"/>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3"/>
                                        </p:tgtEl>
                                        <p:attrNameLst>
                                          <p:attrName>style.visibility</p:attrName>
                                        </p:attrNameLst>
                                      </p:cBhvr>
                                      <p:to>
                                        <p:strVal val="visible"/>
                                      </p:to>
                                    </p:set>
                                    <p:animEffect transition="in" filter="fade">
                                      <p:cBhvr>
                                        <p:cTn id="57"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build="p"/>
      <p:bldP spid="20" grpId="0"/>
      <p:bldP spid="20" grpId="1"/>
      <p:bldP spid="21" grpId="0" animBg="1"/>
      <p:bldP spid="14" grpId="0"/>
      <p:bldP spid="25" grpId="0" animBg="1"/>
      <p:bldP spid="38" grpId="0"/>
      <p:bldP spid="39" grpId="0"/>
      <p:bldP spid="40" grpId="0"/>
      <p:bldP spid="41" grpId="0"/>
      <p:bldP spid="42" grpId="0"/>
      <p:bldP spid="43" grpId="0"/>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9990582" y="2907388"/>
            <a:ext cx="1371600" cy="1828800"/>
          </a:xfrm>
          <a:prstGeom prst="roundRect">
            <a:avLst/>
          </a:prstGeom>
        </p:spPr>
        <p:style>
          <a:lnRef idx="0">
            <a:schemeClr val="accent4"/>
          </a:lnRef>
          <a:fillRef idx="3">
            <a:schemeClr val="accent4"/>
          </a:fillRef>
          <a:effectRef idx="3">
            <a:schemeClr val="accent4"/>
          </a:effectRef>
          <a:fontRef idx="minor">
            <a:schemeClr val="lt1"/>
          </a:fontRef>
        </p:style>
        <p:txBody>
          <a:bodyPr lIns="0" tIns="457200" rIns="0" bIns="457200" rtlCol="0" anchor="ctr"/>
          <a:lstStyle/>
          <a:p>
            <a:pPr algn="ctr"/>
            <a:r>
              <a:rPr lang="en-US" sz="2200" b="1" dirty="0" smtClean="0">
                <a:solidFill>
                  <a:schemeClr val="bg2">
                    <a:lumMod val="25000"/>
                  </a:schemeClr>
                </a:solidFill>
                <a:latin typeface="Arial Narrow" panose="020B0606020202030204" pitchFamily="34" charset="0"/>
              </a:rPr>
              <a:t>Collection</a:t>
            </a:r>
          </a:p>
          <a:p>
            <a:pPr algn="ctr"/>
            <a:r>
              <a:rPr lang="en-US" sz="2200" b="1" dirty="0" smtClean="0">
                <a:solidFill>
                  <a:schemeClr val="bg2">
                    <a:lumMod val="25000"/>
                  </a:schemeClr>
                </a:solidFill>
                <a:latin typeface="Arial Narrow" panose="020B0606020202030204" pitchFamily="34" charset="0"/>
              </a:rPr>
              <a:t>Products</a:t>
            </a:r>
          </a:p>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17" name="Rounded Rectangle 16"/>
          <p:cNvSpPr/>
          <p:nvPr/>
        </p:nvSpPr>
        <p:spPr>
          <a:xfrm>
            <a:off x="9985248" y="4935810"/>
            <a:ext cx="1371600" cy="1828800"/>
          </a:xfrm>
          <a:prstGeom prst="roundRect">
            <a:avLst/>
          </a:prstGeom>
        </p:spPr>
        <p:style>
          <a:lnRef idx="0">
            <a:schemeClr val="accent5"/>
          </a:lnRef>
          <a:fillRef idx="3">
            <a:schemeClr val="accent5"/>
          </a:fillRef>
          <a:effectRef idx="3">
            <a:schemeClr val="accent5"/>
          </a:effectRef>
          <a:fontRef idx="minor">
            <a:schemeClr val="lt1"/>
          </a:fontRef>
        </p:style>
        <p:txBody>
          <a:bodyPr lIns="0" tIns="457200" rIns="0" bIns="457200" rtlCol="0" anchor="ctr"/>
          <a:lstStyle/>
          <a:p>
            <a:pPr algn="ctr"/>
            <a:r>
              <a:rPr lang="en-US" sz="2200" b="1" dirty="0" smtClean="0">
                <a:solidFill>
                  <a:schemeClr val="bg1"/>
                </a:solidFill>
                <a:latin typeface="Arial Narrow" panose="020B0606020202030204" pitchFamily="34" charset="0"/>
              </a:rPr>
              <a:t>Bundle</a:t>
            </a:r>
          </a:p>
          <a:p>
            <a:pPr algn="ctr"/>
            <a:r>
              <a:rPr lang="en-US" sz="2200" b="1" dirty="0" smtClean="0">
                <a:solidFill>
                  <a:schemeClr val="bg1"/>
                </a:solidFill>
                <a:latin typeface="Arial Narrow" panose="020B0606020202030204" pitchFamily="34" charset="0"/>
              </a:rPr>
              <a:t>Products</a:t>
            </a:r>
          </a:p>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16" name="Rounded Rectangle 15"/>
          <p:cNvSpPr/>
          <p:nvPr/>
        </p:nvSpPr>
        <p:spPr>
          <a:xfrm>
            <a:off x="9985248" y="2906476"/>
            <a:ext cx="1371600" cy="1828800"/>
          </a:xfrm>
          <a:prstGeom prst="roundRect">
            <a:avLst/>
          </a:prstGeom>
        </p:spPr>
        <p:style>
          <a:lnRef idx="0">
            <a:schemeClr val="accent4"/>
          </a:lnRef>
          <a:fillRef idx="3">
            <a:schemeClr val="accent4"/>
          </a:fillRef>
          <a:effectRef idx="3">
            <a:schemeClr val="accent4"/>
          </a:effectRef>
          <a:fontRef idx="minor">
            <a:schemeClr val="lt1"/>
          </a:fontRef>
        </p:style>
        <p:txBody>
          <a:bodyPr lIns="0" rIns="0" rtlCol="0" anchor="ctr"/>
          <a:lstStyle/>
          <a:p>
            <a:pPr algn="ctr"/>
            <a:r>
              <a:rPr lang="en-US" sz="2200" b="1" dirty="0" smtClean="0">
                <a:solidFill>
                  <a:schemeClr val="bg2">
                    <a:lumMod val="25000"/>
                  </a:schemeClr>
                </a:solidFill>
                <a:latin typeface="Arial Narrow" panose="020B0606020202030204" pitchFamily="34" charset="0"/>
              </a:rPr>
              <a:t>Collection Products</a:t>
            </a:r>
          </a:p>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18" name="Rounded Rectangle 17"/>
          <p:cNvSpPr/>
          <p:nvPr/>
        </p:nvSpPr>
        <p:spPr>
          <a:xfrm>
            <a:off x="9979914" y="2915164"/>
            <a:ext cx="1371600" cy="1828800"/>
          </a:xfrm>
          <a:prstGeom prst="roundRect">
            <a:avLst/>
          </a:prstGeom>
        </p:spPr>
        <p:style>
          <a:lnRef idx="0">
            <a:schemeClr val="accent4"/>
          </a:lnRef>
          <a:fillRef idx="3">
            <a:schemeClr val="accent4"/>
          </a:fillRef>
          <a:effectRef idx="3">
            <a:schemeClr val="accent4"/>
          </a:effectRef>
          <a:fontRef idx="minor">
            <a:schemeClr val="lt1"/>
          </a:fontRef>
        </p:style>
        <p:txBody>
          <a:bodyPr lIns="0" rIns="0" rtlCol="0" anchor="ctr"/>
          <a:lstStyle/>
          <a:p>
            <a:pPr algn="ctr"/>
            <a:r>
              <a:rPr lang="en-US" sz="2200" b="1" dirty="0" smtClean="0">
                <a:solidFill>
                  <a:schemeClr val="bg2">
                    <a:lumMod val="25000"/>
                  </a:schemeClr>
                </a:solidFill>
                <a:latin typeface="Arial Narrow" panose="020B0606020202030204" pitchFamily="34" charset="0"/>
              </a:rPr>
              <a:t>Collection Products</a:t>
            </a:r>
          </a:p>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4" name="Rounded Rectangle 3"/>
          <p:cNvSpPr/>
          <p:nvPr/>
        </p:nvSpPr>
        <p:spPr>
          <a:xfrm>
            <a:off x="9993630" y="869136"/>
            <a:ext cx="1371600" cy="18288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000" b="1" dirty="0" smtClean="0">
                <a:latin typeface="Arial Narrow" panose="020B0606020202030204" pitchFamily="34" charset="0"/>
              </a:rPr>
              <a:t>Basic</a:t>
            </a:r>
          </a:p>
          <a:p>
            <a:pPr algn="ctr"/>
            <a:r>
              <a:rPr lang="en-US" sz="2000" b="1" dirty="0" smtClean="0">
                <a:latin typeface="Arial Narrow" panose="020B0606020202030204" pitchFamily="34" charset="0"/>
              </a:rPr>
              <a:t>Products</a:t>
            </a:r>
          </a:p>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9" name="Rounded Rectangle 8"/>
          <p:cNvSpPr/>
          <p:nvPr/>
        </p:nvSpPr>
        <p:spPr>
          <a:xfrm>
            <a:off x="9993630" y="869136"/>
            <a:ext cx="1371600" cy="18288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200" b="1" dirty="0" smtClean="0">
                <a:latin typeface="Arial Narrow" panose="020B0606020202030204" pitchFamily="34" charset="0"/>
              </a:rPr>
              <a:t>Basic</a:t>
            </a:r>
          </a:p>
          <a:p>
            <a:pPr algn="ctr"/>
            <a:r>
              <a:rPr lang="en-US" sz="2200" b="1" dirty="0" smtClean="0">
                <a:latin typeface="Arial Narrow" panose="020B0606020202030204" pitchFamily="34" charset="0"/>
              </a:rPr>
              <a:t>Products</a:t>
            </a:r>
          </a:p>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14" name="Rounded Rectangle 13"/>
          <p:cNvSpPr/>
          <p:nvPr/>
        </p:nvSpPr>
        <p:spPr>
          <a:xfrm>
            <a:off x="9990582" y="860448"/>
            <a:ext cx="1371600" cy="18288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200" b="1" dirty="0" smtClean="0">
                <a:latin typeface="Arial Narrow" panose="020B0606020202030204" pitchFamily="34" charset="0"/>
              </a:rPr>
              <a:t>Basic</a:t>
            </a:r>
          </a:p>
          <a:p>
            <a:pPr algn="ctr"/>
            <a:r>
              <a:rPr lang="en-US" sz="2200" b="1" dirty="0" smtClean="0">
                <a:latin typeface="Arial Narrow" panose="020B0606020202030204" pitchFamily="34" charset="0"/>
              </a:rPr>
              <a:t>Products</a:t>
            </a:r>
          </a:p>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15" name="Rounded Rectangle 14"/>
          <p:cNvSpPr/>
          <p:nvPr/>
        </p:nvSpPr>
        <p:spPr>
          <a:xfrm>
            <a:off x="9990582" y="859536"/>
            <a:ext cx="1371600" cy="18288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200" b="1" dirty="0" smtClean="0">
                <a:latin typeface="Arial Narrow" panose="020B0606020202030204" pitchFamily="34" charset="0"/>
              </a:rPr>
              <a:t>Basic</a:t>
            </a:r>
          </a:p>
          <a:p>
            <a:pPr algn="ctr"/>
            <a:r>
              <a:rPr lang="en-US" sz="2200" b="1" dirty="0" smtClean="0">
                <a:latin typeface="Arial Narrow" panose="020B0606020202030204" pitchFamily="34" charset="0"/>
              </a:rPr>
              <a:t>Products</a:t>
            </a:r>
          </a:p>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sp>
        <p:nvSpPr>
          <p:cNvPr id="2" name="Title 1"/>
          <p:cNvSpPr>
            <a:spLocks noGrp="1"/>
          </p:cNvSpPr>
          <p:nvPr>
            <p:ph type="title"/>
          </p:nvPr>
        </p:nvSpPr>
        <p:spPr/>
        <p:txBody>
          <a:bodyPr/>
          <a:lstStyle/>
          <a:p>
            <a:r>
              <a:rPr lang="en-US" dirty="0" smtClean="0"/>
              <a:t>PDS4 Archive Organization</a:t>
            </a:r>
            <a:endParaRPr lang="en-US" dirty="0"/>
          </a:p>
        </p:txBody>
      </p:sp>
      <p:sp>
        <p:nvSpPr>
          <p:cNvPr id="3" name="Content Placeholder 2"/>
          <p:cNvSpPr>
            <a:spLocks noGrp="1"/>
          </p:cNvSpPr>
          <p:nvPr>
            <p:ph idx="1"/>
          </p:nvPr>
        </p:nvSpPr>
        <p:spPr>
          <a:xfrm>
            <a:off x="838200" y="1288214"/>
            <a:ext cx="8854440" cy="522298"/>
          </a:xfrm>
        </p:spPr>
        <p:txBody>
          <a:bodyPr>
            <a:normAutofit/>
          </a:bodyPr>
          <a:lstStyle/>
          <a:p>
            <a:r>
              <a:rPr lang="en-US" dirty="0" smtClean="0"/>
              <a:t>There are 3 primary types of products in PDS4: </a:t>
            </a:r>
            <a:endParaRPr lang="en-US" dirty="0"/>
          </a:p>
        </p:txBody>
      </p:sp>
      <p:sp>
        <p:nvSpPr>
          <p:cNvPr id="5" name="Content Placeholder 2"/>
          <p:cNvSpPr txBox="1">
            <a:spLocks/>
          </p:cNvSpPr>
          <p:nvPr/>
        </p:nvSpPr>
        <p:spPr>
          <a:xfrm>
            <a:off x="838200" y="1810513"/>
            <a:ext cx="8854440" cy="144447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 </a:t>
            </a:r>
            <a:r>
              <a:rPr lang="en-US" sz="4000" b="1" dirty="0" smtClean="0"/>
              <a:t>Basic Products </a:t>
            </a:r>
            <a:r>
              <a:rPr lang="en-US" dirty="0"/>
              <a:t>are the smallest unit of a PDS4 archive. They consist of an individual label </a:t>
            </a:r>
            <a:r>
              <a:rPr lang="en-US" dirty="0" smtClean="0"/>
              <a:t>and </a:t>
            </a:r>
            <a:r>
              <a:rPr lang="en-US" dirty="0"/>
              <a:t>the associated file or files</a:t>
            </a:r>
            <a:r>
              <a:rPr lang="en-US" dirty="0" smtClean="0"/>
              <a:t>. </a:t>
            </a:r>
          </a:p>
        </p:txBody>
      </p:sp>
      <p:sp>
        <p:nvSpPr>
          <p:cNvPr id="6" name="Content Placeholder 2"/>
          <p:cNvSpPr txBox="1">
            <a:spLocks/>
          </p:cNvSpPr>
          <p:nvPr/>
        </p:nvSpPr>
        <p:spPr>
          <a:xfrm>
            <a:off x="1162117" y="1810512"/>
            <a:ext cx="4031675" cy="69299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000" b="1" dirty="0" smtClean="0"/>
              <a:t>Basic Products</a:t>
            </a:r>
            <a:endParaRPr lang="en-US" sz="4000" dirty="0" smtClean="0"/>
          </a:p>
          <a:p>
            <a:endParaRPr lang="en-US" dirty="0"/>
          </a:p>
        </p:txBody>
      </p:sp>
      <p:sp>
        <p:nvSpPr>
          <p:cNvPr id="11" name="Content Placeholder 2"/>
          <p:cNvSpPr txBox="1">
            <a:spLocks/>
          </p:cNvSpPr>
          <p:nvPr/>
        </p:nvSpPr>
        <p:spPr>
          <a:xfrm>
            <a:off x="838200" y="3501721"/>
            <a:ext cx="8926068" cy="110465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Related basic products of the same type may be grouped together into a </a:t>
            </a:r>
            <a:r>
              <a:rPr lang="en-US" sz="4000" b="1" dirty="0" smtClean="0"/>
              <a:t>Collection</a:t>
            </a:r>
            <a:r>
              <a:rPr lang="en-US" dirty="0" smtClean="0"/>
              <a:t>. </a:t>
            </a:r>
            <a:endParaRPr lang="en-US" dirty="0"/>
          </a:p>
        </p:txBody>
      </p:sp>
      <p:sp>
        <p:nvSpPr>
          <p:cNvPr id="12" name="Content Placeholder 2"/>
          <p:cNvSpPr txBox="1">
            <a:spLocks/>
          </p:cNvSpPr>
          <p:nvPr/>
        </p:nvSpPr>
        <p:spPr>
          <a:xfrm>
            <a:off x="4846321" y="3884793"/>
            <a:ext cx="2651760" cy="69299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000" b="1" dirty="0" smtClean="0"/>
              <a:t>Collection</a:t>
            </a:r>
            <a:endParaRPr lang="en-US" sz="4000" dirty="0" smtClean="0"/>
          </a:p>
          <a:p>
            <a:endParaRPr lang="en-US" dirty="0"/>
          </a:p>
        </p:txBody>
      </p:sp>
      <p:sp>
        <p:nvSpPr>
          <p:cNvPr id="20" name="Content Placeholder 2"/>
          <p:cNvSpPr txBox="1">
            <a:spLocks/>
          </p:cNvSpPr>
          <p:nvPr/>
        </p:nvSpPr>
        <p:spPr>
          <a:xfrm>
            <a:off x="838200" y="5137359"/>
            <a:ext cx="8926068" cy="11046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Related collections may be grouped together into a </a:t>
            </a:r>
            <a:r>
              <a:rPr lang="en-US" sz="4000" b="1" dirty="0" smtClean="0"/>
              <a:t>Bundle</a:t>
            </a:r>
            <a:r>
              <a:rPr lang="en-US" dirty="0" smtClean="0"/>
              <a:t>.</a:t>
            </a:r>
            <a:endParaRPr lang="en-US" dirty="0"/>
          </a:p>
        </p:txBody>
      </p:sp>
      <p:sp>
        <p:nvSpPr>
          <p:cNvPr id="21" name="Content Placeholder 2"/>
          <p:cNvSpPr txBox="1">
            <a:spLocks/>
          </p:cNvSpPr>
          <p:nvPr/>
        </p:nvSpPr>
        <p:spPr>
          <a:xfrm>
            <a:off x="1066801" y="5512442"/>
            <a:ext cx="1987295" cy="69299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000" b="1" dirty="0" smtClean="0"/>
              <a:t>Bundle</a:t>
            </a:r>
            <a:endParaRPr lang="en-US" sz="4000" dirty="0" smtClean="0"/>
          </a:p>
          <a:p>
            <a:endParaRPr lang="en-US" dirty="0"/>
          </a:p>
        </p:txBody>
      </p:sp>
      <p:pic>
        <p:nvPicPr>
          <p:cNvPr id="19" name="Picture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58130" y="2046304"/>
            <a:ext cx="457200" cy="457200"/>
          </a:xfrm>
          <a:prstGeom prst="rect">
            <a:avLst/>
          </a:prstGeom>
        </p:spPr>
      </p:pic>
      <p:sp>
        <p:nvSpPr>
          <p:cNvPr id="22" name="Rectangle 21"/>
          <p:cNvSpPr>
            <a:spLocks noChangeAspect="1"/>
          </p:cNvSpPr>
          <p:nvPr/>
        </p:nvSpPr>
        <p:spPr>
          <a:xfrm>
            <a:off x="10760875" y="2092024"/>
            <a:ext cx="277978" cy="365760"/>
          </a:xfrm>
          <a:prstGeom prst="rect">
            <a:avLst/>
          </a:prstGeom>
          <a:solidFill>
            <a:srgbClr val="E9E9E0"/>
          </a:solidFill>
          <a:ln cap="rnd">
            <a:solidFill>
              <a:srgbClr val="E9E9E0"/>
            </a:solidFill>
            <a:roun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400" dirty="0" smtClean="0">
                <a:solidFill>
                  <a:srgbClr val="C8BDB8"/>
                </a:solidFill>
              </a:rPr>
              <a:t>1010000</a:t>
            </a:r>
          </a:p>
          <a:p>
            <a:pPr algn="ctr"/>
            <a:r>
              <a:rPr lang="en-US" sz="400" dirty="0" smtClean="0">
                <a:solidFill>
                  <a:srgbClr val="C8BDB8"/>
                </a:solidFill>
              </a:rPr>
              <a:t>1000100</a:t>
            </a:r>
          </a:p>
          <a:p>
            <a:pPr algn="ctr"/>
            <a:r>
              <a:rPr lang="en-US" sz="400" dirty="0" smtClean="0">
                <a:solidFill>
                  <a:srgbClr val="C8BDB8"/>
                </a:solidFill>
              </a:rPr>
              <a:t>1010011</a:t>
            </a:r>
          </a:p>
          <a:p>
            <a:pPr algn="ctr"/>
            <a:r>
              <a:rPr lang="en-US" sz="400" dirty="0" smtClean="0">
                <a:solidFill>
                  <a:srgbClr val="C8BDB8"/>
                </a:solidFill>
              </a:rPr>
              <a:t>0110100</a:t>
            </a:r>
          </a:p>
          <a:p>
            <a:pPr algn="ctr"/>
            <a:r>
              <a:rPr lang="en-US" sz="400" dirty="0" smtClean="0">
                <a:solidFill>
                  <a:srgbClr val="C8BDB8"/>
                </a:solidFill>
              </a:rPr>
              <a:t>0100001</a:t>
            </a:r>
          </a:p>
        </p:txBody>
      </p:sp>
    </p:spTree>
    <p:extLst>
      <p:ext uri="{BB962C8B-B14F-4D97-AF65-F5344CB8AC3E}">
        <p14:creationId xmlns:p14="http://schemas.microsoft.com/office/powerpoint/2010/main" val="3588728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childTnLst>
                          </p:cTn>
                        </p:par>
                        <p:par>
                          <p:cTn id="19" fill="hold">
                            <p:stCondLst>
                              <p:cond delay="500"/>
                            </p:stCondLst>
                            <p:childTnLst>
                              <p:par>
                                <p:cTn id="20" presetID="10" presetClass="entr" presetSubtype="0" fill="hold" grpId="0"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1000"/>
                                        <p:tgtEl>
                                          <p:spTgt spid="5"/>
                                        </p:tgtEl>
                                      </p:cBhvr>
                                    </p:animEffect>
                                  </p:childTnLst>
                                </p:cTn>
                              </p:par>
                            </p:childTnLst>
                          </p:cTn>
                        </p:par>
                        <p:par>
                          <p:cTn id="23" fill="hold">
                            <p:stCondLst>
                              <p:cond delay="1500"/>
                            </p:stCondLst>
                            <p:childTnLst>
                              <p:par>
                                <p:cTn id="24" presetID="10" presetClass="entr" presetSubtype="0" fill="hold"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500"/>
                                        <p:tgtEl>
                                          <p:spTgt spid="19"/>
                                        </p:tgtEl>
                                      </p:cBhvr>
                                    </p:animEffect>
                                  </p:childTnLst>
                                </p:cTn>
                              </p:par>
                            </p:childTnLst>
                          </p:cTn>
                        </p:par>
                        <p:par>
                          <p:cTn id="27" fill="hold">
                            <p:stCondLst>
                              <p:cond delay="2000"/>
                            </p:stCondLst>
                            <p:childTnLst>
                              <p:par>
                                <p:cTn id="28" presetID="10" presetClass="entr" presetSubtype="0" fill="hold" grpId="0" nodeType="after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fade">
                                      <p:cBhvr>
                                        <p:cTn id="30" dur="500"/>
                                        <p:tgtEl>
                                          <p:spTgt spid="22"/>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500"/>
                                        <p:tgtEl>
                                          <p:spTgt spid="10"/>
                                        </p:tgtEl>
                                      </p:cBhvr>
                                    </p:animEffect>
                                  </p:childTnLst>
                                </p:cTn>
                              </p:par>
                            </p:childTnLst>
                          </p:cTn>
                        </p:par>
                        <p:par>
                          <p:cTn id="36" fill="hold">
                            <p:stCondLst>
                              <p:cond delay="500"/>
                            </p:stCondLst>
                            <p:childTnLst>
                              <p:par>
                                <p:cTn id="37" presetID="10" presetClass="entr" presetSubtype="0" fill="hold" grpId="0" nodeType="after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1000"/>
                                        <p:tgtEl>
                                          <p:spTgt spid="11"/>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500"/>
                                        <p:tgtEl>
                                          <p:spTgt spid="12"/>
                                        </p:tgtEl>
                                      </p:cBhvr>
                                    </p:animEffect>
                                  </p:childTnLst>
                                </p:cTn>
                              </p:par>
                            </p:childTnLst>
                          </p:cTn>
                        </p:par>
                        <p:par>
                          <p:cTn id="43" fill="hold">
                            <p:stCondLst>
                              <p:cond delay="1500"/>
                            </p:stCondLst>
                            <p:childTnLst>
                              <p:par>
                                <p:cTn id="44" presetID="6" presetClass="emph" presetSubtype="0" fill="hold" grpId="2" nodeType="afterEffect">
                                  <p:stCondLst>
                                    <p:cond delay="0"/>
                                  </p:stCondLst>
                                  <p:childTnLst>
                                    <p:animScale>
                                      <p:cBhvr>
                                        <p:cTn id="45" dur="250" fill="hold"/>
                                        <p:tgtEl>
                                          <p:spTgt spid="9"/>
                                        </p:tgtEl>
                                      </p:cBhvr>
                                      <p:by x="25000" y="25000"/>
                                    </p:animScale>
                                  </p:childTnLst>
                                </p:cTn>
                              </p:par>
                              <p:par>
                                <p:cTn id="46" presetID="42" presetClass="path" presetSubtype="0" accel="50000" decel="50000" fill="hold" grpId="1" nodeType="withEffect">
                                  <p:stCondLst>
                                    <p:cond delay="0"/>
                                  </p:stCondLst>
                                  <p:childTnLst>
                                    <p:animMotion origin="layout" path="M 0.00547 -0.02453 L -0.03229 0.36644 " pathEditMode="relative" rAng="0" ptsTypes="AA">
                                      <p:cBhvr>
                                        <p:cTn id="47" dur="250" fill="hold"/>
                                        <p:tgtEl>
                                          <p:spTgt spid="9"/>
                                        </p:tgtEl>
                                        <p:attrNameLst>
                                          <p:attrName>ppt_x</p:attrName>
                                          <p:attrName>ppt_y</p:attrName>
                                        </p:attrNameLst>
                                      </p:cBhvr>
                                      <p:rCtr x="-1888" y="19537"/>
                                    </p:animMotion>
                                  </p:childTnLst>
                                </p:cTn>
                              </p:par>
                            </p:childTnLst>
                          </p:cTn>
                        </p:par>
                        <p:par>
                          <p:cTn id="48" fill="hold">
                            <p:stCondLst>
                              <p:cond delay="1750"/>
                            </p:stCondLst>
                            <p:childTnLst>
                              <p:par>
                                <p:cTn id="49" presetID="10" presetClass="entr" presetSubtype="0" fill="hold" grpId="0" nodeType="after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fade">
                                      <p:cBhvr>
                                        <p:cTn id="51" dur="500"/>
                                        <p:tgtEl>
                                          <p:spTgt spid="14"/>
                                        </p:tgtEl>
                                      </p:cBhvr>
                                    </p:animEffect>
                                  </p:childTnLst>
                                </p:cTn>
                              </p:par>
                            </p:childTnLst>
                          </p:cTn>
                        </p:par>
                        <p:par>
                          <p:cTn id="52" fill="hold">
                            <p:stCondLst>
                              <p:cond delay="2250"/>
                            </p:stCondLst>
                            <p:childTnLst>
                              <p:par>
                                <p:cTn id="53" presetID="6" presetClass="emph" presetSubtype="0" fill="hold" grpId="2" nodeType="afterEffect">
                                  <p:stCondLst>
                                    <p:cond delay="0"/>
                                  </p:stCondLst>
                                  <p:childTnLst>
                                    <p:animScale>
                                      <p:cBhvr>
                                        <p:cTn id="54" dur="250" fill="hold"/>
                                        <p:tgtEl>
                                          <p:spTgt spid="14"/>
                                        </p:tgtEl>
                                      </p:cBhvr>
                                      <p:by x="25000" y="25000"/>
                                    </p:animScale>
                                  </p:childTnLst>
                                </p:cTn>
                              </p:par>
                              <p:par>
                                <p:cTn id="55" presetID="42" presetClass="path" presetSubtype="0" accel="50000" decel="50000" fill="hold" grpId="1" nodeType="withEffect">
                                  <p:stCondLst>
                                    <p:cond delay="0"/>
                                  </p:stCondLst>
                                  <p:childTnLst>
                                    <p:animMotion origin="layout" path="M -1.04167E-6 3.7037E-6 L 0.00248 0.36759 " pathEditMode="relative" rAng="0" ptsTypes="AA">
                                      <p:cBhvr>
                                        <p:cTn id="56" dur="250" fill="hold"/>
                                        <p:tgtEl>
                                          <p:spTgt spid="14"/>
                                        </p:tgtEl>
                                        <p:attrNameLst>
                                          <p:attrName>ppt_x</p:attrName>
                                          <p:attrName>ppt_y</p:attrName>
                                        </p:attrNameLst>
                                      </p:cBhvr>
                                      <p:rCtr x="117" y="18380"/>
                                    </p:animMotion>
                                  </p:childTnLst>
                                </p:cTn>
                              </p:par>
                            </p:childTnLst>
                          </p:cTn>
                        </p:par>
                        <p:par>
                          <p:cTn id="57" fill="hold">
                            <p:stCondLst>
                              <p:cond delay="2500"/>
                            </p:stCondLst>
                            <p:childTnLst>
                              <p:par>
                                <p:cTn id="58" presetID="10" presetClass="entr" presetSubtype="0" fill="hold" grpId="0" nodeType="afterEffect">
                                  <p:stCondLst>
                                    <p:cond delay="0"/>
                                  </p:stCondLst>
                                  <p:childTnLst>
                                    <p:set>
                                      <p:cBhvr>
                                        <p:cTn id="59" dur="1" fill="hold">
                                          <p:stCondLst>
                                            <p:cond delay="0"/>
                                          </p:stCondLst>
                                        </p:cTn>
                                        <p:tgtEl>
                                          <p:spTgt spid="15"/>
                                        </p:tgtEl>
                                        <p:attrNameLst>
                                          <p:attrName>style.visibility</p:attrName>
                                        </p:attrNameLst>
                                      </p:cBhvr>
                                      <p:to>
                                        <p:strVal val="visible"/>
                                      </p:to>
                                    </p:set>
                                    <p:animEffect transition="in" filter="fade">
                                      <p:cBhvr>
                                        <p:cTn id="60" dur="500"/>
                                        <p:tgtEl>
                                          <p:spTgt spid="15"/>
                                        </p:tgtEl>
                                      </p:cBhvr>
                                    </p:animEffect>
                                  </p:childTnLst>
                                </p:cTn>
                              </p:par>
                            </p:childTnLst>
                          </p:cTn>
                        </p:par>
                        <p:par>
                          <p:cTn id="61" fill="hold">
                            <p:stCondLst>
                              <p:cond delay="3000"/>
                            </p:stCondLst>
                            <p:childTnLst>
                              <p:par>
                                <p:cTn id="62" presetID="6" presetClass="emph" presetSubtype="0" fill="hold" grpId="2" nodeType="afterEffect">
                                  <p:stCondLst>
                                    <p:cond delay="0"/>
                                  </p:stCondLst>
                                  <p:childTnLst>
                                    <p:animScale>
                                      <p:cBhvr>
                                        <p:cTn id="63" dur="250" fill="hold"/>
                                        <p:tgtEl>
                                          <p:spTgt spid="15"/>
                                        </p:tgtEl>
                                      </p:cBhvr>
                                      <p:by x="25000" y="25000"/>
                                    </p:animScale>
                                  </p:childTnLst>
                                </p:cTn>
                              </p:par>
                              <p:par>
                                <p:cTn id="64" presetID="42" presetClass="path" presetSubtype="0" accel="50000" decel="50000" fill="hold" grpId="1" nodeType="withEffect">
                                  <p:stCondLst>
                                    <p:cond delay="0"/>
                                  </p:stCondLst>
                                  <p:childTnLst>
                                    <p:animMotion origin="layout" path="M -1.04167E-6 -4.81481E-6 L 0.03555 0.36783 " pathEditMode="relative" rAng="0" ptsTypes="AA">
                                      <p:cBhvr>
                                        <p:cTn id="65" dur="250" fill="hold"/>
                                        <p:tgtEl>
                                          <p:spTgt spid="15"/>
                                        </p:tgtEl>
                                        <p:attrNameLst>
                                          <p:attrName>ppt_x</p:attrName>
                                          <p:attrName>ppt_y</p:attrName>
                                        </p:attrNameLst>
                                      </p:cBhvr>
                                      <p:rCtr x="1771" y="18380"/>
                                    </p:animMotion>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17"/>
                                        </p:tgtEl>
                                        <p:attrNameLst>
                                          <p:attrName>style.visibility</p:attrName>
                                        </p:attrNameLst>
                                      </p:cBhvr>
                                      <p:to>
                                        <p:strVal val="visible"/>
                                      </p:to>
                                    </p:set>
                                    <p:animEffect transition="in" filter="fade">
                                      <p:cBhvr>
                                        <p:cTn id="70" dur="500"/>
                                        <p:tgtEl>
                                          <p:spTgt spid="17"/>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21"/>
                                        </p:tgtEl>
                                        <p:attrNameLst>
                                          <p:attrName>style.visibility</p:attrName>
                                        </p:attrNameLst>
                                      </p:cBhvr>
                                      <p:to>
                                        <p:strVal val="visible"/>
                                      </p:to>
                                    </p:set>
                                    <p:animEffect transition="in" filter="fade">
                                      <p:cBhvr>
                                        <p:cTn id="73" dur="500"/>
                                        <p:tgtEl>
                                          <p:spTgt spid="21"/>
                                        </p:tgtEl>
                                      </p:cBhvr>
                                    </p:animEffect>
                                  </p:childTnLst>
                                </p:cTn>
                              </p:par>
                            </p:childTnLst>
                          </p:cTn>
                        </p:par>
                        <p:par>
                          <p:cTn id="74" fill="hold">
                            <p:stCondLst>
                              <p:cond delay="500"/>
                            </p:stCondLst>
                            <p:childTnLst>
                              <p:par>
                                <p:cTn id="75" presetID="10" presetClass="entr" presetSubtype="0" fill="hold" grpId="0" nodeType="afterEffect">
                                  <p:stCondLst>
                                    <p:cond delay="0"/>
                                  </p:stCondLst>
                                  <p:childTnLst>
                                    <p:set>
                                      <p:cBhvr>
                                        <p:cTn id="76" dur="1" fill="hold">
                                          <p:stCondLst>
                                            <p:cond delay="0"/>
                                          </p:stCondLst>
                                        </p:cTn>
                                        <p:tgtEl>
                                          <p:spTgt spid="20"/>
                                        </p:tgtEl>
                                        <p:attrNameLst>
                                          <p:attrName>style.visibility</p:attrName>
                                        </p:attrNameLst>
                                      </p:cBhvr>
                                      <p:to>
                                        <p:strVal val="visible"/>
                                      </p:to>
                                    </p:set>
                                    <p:animEffect transition="in" filter="fade">
                                      <p:cBhvr>
                                        <p:cTn id="77" dur="1000"/>
                                        <p:tgtEl>
                                          <p:spTgt spid="20"/>
                                        </p:tgtEl>
                                      </p:cBhvr>
                                    </p:animEffect>
                                  </p:childTnLst>
                                </p:cTn>
                              </p:par>
                            </p:childTnLst>
                          </p:cTn>
                        </p:par>
                        <p:par>
                          <p:cTn id="78" fill="hold">
                            <p:stCondLst>
                              <p:cond delay="1500"/>
                            </p:stCondLst>
                            <p:childTnLst>
                              <p:par>
                                <p:cTn id="79" presetID="10" presetClass="entr" presetSubtype="0" fill="hold" grpId="0" nodeType="afterEffect">
                                  <p:stCondLst>
                                    <p:cond delay="0"/>
                                  </p:stCondLst>
                                  <p:childTnLst>
                                    <p:set>
                                      <p:cBhvr>
                                        <p:cTn id="80" dur="1" fill="hold">
                                          <p:stCondLst>
                                            <p:cond delay="0"/>
                                          </p:stCondLst>
                                        </p:cTn>
                                        <p:tgtEl>
                                          <p:spTgt spid="18"/>
                                        </p:tgtEl>
                                        <p:attrNameLst>
                                          <p:attrName>style.visibility</p:attrName>
                                        </p:attrNameLst>
                                      </p:cBhvr>
                                      <p:to>
                                        <p:strVal val="visible"/>
                                      </p:to>
                                    </p:set>
                                    <p:animEffect transition="in" filter="fade">
                                      <p:cBhvr>
                                        <p:cTn id="81" dur="500"/>
                                        <p:tgtEl>
                                          <p:spTgt spid="18"/>
                                        </p:tgtEl>
                                      </p:cBhvr>
                                    </p:animEffect>
                                  </p:childTnLst>
                                </p:cTn>
                              </p:par>
                            </p:childTnLst>
                          </p:cTn>
                        </p:par>
                        <p:par>
                          <p:cTn id="82" fill="hold">
                            <p:stCondLst>
                              <p:cond delay="2000"/>
                            </p:stCondLst>
                            <p:childTnLst>
                              <p:par>
                                <p:cTn id="83" presetID="6" presetClass="emph" presetSubtype="0" fill="hold" grpId="2" nodeType="afterEffect">
                                  <p:stCondLst>
                                    <p:cond delay="0"/>
                                  </p:stCondLst>
                                  <p:childTnLst>
                                    <p:animScale>
                                      <p:cBhvr>
                                        <p:cTn id="84" dur="250" fill="hold"/>
                                        <p:tgtEl>
                                          <p:spTgt spid="18"/>
                                        </p:tgtEl>
                                      </p:cBhvr>
                                      <p:by x="25000" y="25000"/>
                                    </p:animScale>
                                  </p:childTnLst>
                                </p:cTn>
                              </p:par>
                              <p:par>
                                <p:cTn id="85" presetID="42" presetClass="path" presetSubtype="0" accel="50000" decel="50000" fill="hold" grpId="1" nodeType="withEffect">
                                  <p:stCondLst>
                                    <p:cond delay="0"/>
                                  </p:stCondLst>
                                  <p:childTnLst>
                                    <p:animMotion origin="layout" path="M 2.08333E-7 -3.33333E-6 L -0.02891 0.36945 " pathEditMode="relative" rAng="0" ptsTypes="AA">
                                      <p:cBhvr>
                                        <p:cTn id="86" dur="250" fill="hold"/>
                                        <p:tgtEl>
                                          <p:spTgt spid="18"/>
                                        </p:tgtEl>
                                        <p:attrNameLst>
                                          <p:attrName>ppt_x</p:attrName>
                                          <p:attrName>ppt_y</p:attrName>
                                        </p:attrNameLst>
                                      </p:cBhvr>
                                      <p:rCtr x="-1445" y="18472"/>
                                    </p:animMotion>
                                  </p:childTnLst>
                                </p:cTn>
                              </p:par>
                            </p:childTnLst>
                          </p:cTn>
                        </p:par>
                        <p:par>
                          <p:cTn id="87" fill="hold">
                            <p:stCondLst>
                              <p:cond delay="2250"/>
                            </p:stCondLst>
                            <p:childTnLst>
                              <p:par>
                                <p:cTn id="88" presetID="10" presetClass="entr" presetSubtype="0" fill="hold" grpId="0" nodeType="afterEffect">
                                  <p:stCondLst>
                                    <p:cond delay="0"/>
                                  </p:stCondLst>
                                  <p:childTnLst>
                                    <p:set>
                                      <p:cBhvr>
                                        <p:cTn id="89" dur="1" fill="hold">
                                          <p:stCondLst>
                                            <p:cond delay="0"/>
                                          </p:stCondLst>
                                        </p:cTn>
                                        <p:tgtEl>
                                          <p:spTgt spid="16"/>
                                        </p:tgtEl>
                                        <p:attrNameLst>
                                          <p:attrName>style.visibility</p:attrName>
                                        </p:attrNameLst>
                                      </p:cBhvr>
                                      <p:to>
                                        <p:strVal val="visible"/>
                                      </p:to>
                                    </p:set>
                                    <p:animEffect transition="in" filter="fade">
                                      <p:cBhvr>
                                        <p:cTn id="90" dur="500"/>
                                        <p:tgtEl>
                                          <p:spTgt spid="16"/>
                                        </p:tgtEl>
                                      </p:cBhvr>
                                    </p:animEffect>
                                  </p:childTnLst>
                                </p:cTn>
                              </p:par>
                            </p:childTnLst>
                          </p:cTn>
                        </p:par>
                        <p:par>
                          <p:cTn id="91" fill="hold">
                            <p:stCondLst>
                              <p:cond delay="2750"/>
                            </p:stCondLst>
                            <p:childTnLst>
                              <p:par>
                                <p:cTn id="92" presetID="6" presetClass="emph" presetSubtype="0" fill="hold" grpId="2" nodeType="afterEffect">
                                  <p:stCondLst>
                                    <p:cond delay="0"/>
                                  </p:stCondLst>
                                  <p:childTnLst>
                                    <p:animScale>
                                      <p:cBhvr>
                                        <p:cTn id="93" dur="250" fill="hold"/>
                                        <p:tgtEl>
                                          <p:spTgt spid="16"/>
                                        </p:tgtEl>
                                      </p:cBhvr>
                                      <p:by x="25000" y="25000"/>
                                    </p:animScale>
                                  </p:childTnLst>
                                </p:cTn>
                              </p:par>
                              <p:par>
                                <p:cTn id="94" presetID="42" presetClass="path" presetSubtype="0" accel="50000" decel="50000" fill="hold" grpId="1" nodeType="withEffect">
                                  <p:stCondLst>
                                    <p:cond delay="0"/>
                                  </p:stCondLst>
                                  <p:childTnLst>
                                    <p:animMotion origin="layout" path="M -4.16667E-7 4.07407E-6 L 0.0263 0.3706 " pathEditMode="relative" rAng="0" ptsTypes="AA">
                                      <p:cBhvr>
                                        <p:cTn id="95" dur="250" fill="hold"/>
                                        <p:tgtEl>
                                          <p:spTgt spid="16"/>
                                        </p:tgtEl>
                                        <p:attrNameLst>
                                          <p:attrName>ppt_x</p:attrName>
                                          <p:attrName>ppt_y</p:attrName>
                                        </p:attrNameLst>
                                      </p:cBhvr>
                                      <p:rCtr x="1315" y="1851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7" grpId="0" animBg="1"/>
      <p:bldP spid="16" grpId="0" animBg="1"/>
      <p:bldP spid="16" grpId="1" animBg="1"/>
      <p:bldP spid="16" grpId="2" animBg="1"/>
      <p:bldP spid="18" grpId="0" animBg="1"/>
      <p:bldP spid="18" grpId="1" animBg="1"/>
      <p:bldP spid="18" grpId="2" animBg="1"/>
      <p:bldP spid="4" grpId="0" animBg="1"/>
      <p:bldP spid="9" grpId="0" animBg="1"/>
      <p:bldP spid="9" grpId="1" animBg="1"/>
      <p:bldP spid="9" grpId="2" animBg="1"/>
      <p:bldP spid="14" grpId="0" animBg="1"/>
      <p:bldP spid="14" grpId="1" animBg="1"/>
      <p:bldP spid="14" grpId="2" animBg="1"/>
      <p:bldP spid="15" grpId="0" animBg="1"/>
      <p:bldP spid="15" grpId="1" animBg="1"/>
      <p:bldP spid="15" grpId="2" animBg="1"/>
      <p:bldP spid="3" grpId="0" build="p"/>
      <p:bldP spid="5" grpId="0"/>
      <p:bldP spid="6" grpId="0"/>
      <p:bldP spid="11" grpId="0"/>
      <p:bldP spid="12" grpId="0"/>
      <p:bldP spid="20" grpId="0"/>
      <p:bldP spid="21" grpId="0"/>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Products</a:t>
            </a:r>
            <a:endParaRPr lang="en-US" dirty="0"/>
          </a:p>
        </p:txBody>
      </p:sp>
      <p:sp>
        <p:nvSpPr>
          <p:cNvPr id="3" name="Content Placeholder 2"/>
          <p:cNvSpPr>
            <a:spLocks noGrp="1"/>
          </p:cNvSpPr>
          <p:nvPr>
            <p:ph idx="1"/>
          </p:nvPr>
        </p:nvSpPr>
        <p:spPr>
          <a:xfrm>
            <a:off x="838200" y="1288215"/>
            <a:ext cx="9043474" cy="520114"/>
          </a:xfrm>
        </p:spPr>
        <p:txBody>
          <a:bodyPr/>
          <a:lstStyle/>
          <a:p>
            <a:r>
              <a:rPr lang="en-US" dirty="0" smtClean="0"/>
              <a:t>Basic products consist of:</a:t>
            </a:r>
          </a:p>
          <a:p>
            <a:endParaRPr lang="en-US" dirty="0"/>
          </a:p>
        </p:txBody>
      </p:sp>
      <p:sp>
        <p:nvSpPr>
          <p:cNvPr id="7" name="Rounded Rectangle 6"/>
          <p:cNvSpPr/>
          <p:nvPr/>
        </p:nvSpPr>
        <p:spPr>
          <a:xfrm>
            <a:off x="9983028" y="1288214"/>
            <a:ext cx="1371600" cy="18288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200" b="1" dirty="0" smtClean="0">
                <a:latin typeface="Arial Narrow" panose="020B0606020202030204" pitchFamily="34" charset="0"/>
              </a:rPr>
              <a:t>Basic</a:t>
            </a:r>
          </a:p>
          <a:p>
            <a:pPr algn="ctr"/>
            <a:r>
              <a:rPr lang="en-US" sz="2200" b="1" dirty="0" smtClean="0">
                <a:latin typeface="Arial Narrow" panose="020B0606020202030204" pitchFamily="34" charset="0"/>
              </a:rPr>
              <a:t>Products</a:t>
            </a:r>
          </a:p>
          <a:p>
            <a:pPr algn="ctr"/>
            <a:endParaRPr lang="en-US" sz="2000" b="1" dirty="0">
              <a:latin typeface="Arial Narrow" panose="020B0606020202030204" pitchFamily="34" charset="0"/>
            </a:endParaRPr>
          </a:p>
          <a:p>
            <a:pPr algn="ctr"/>
            <a:endParaRPr lang="en-US" sz="2000" b="1" dirty="0" smtClean="0">
              <a:latin typeface="Arial Narrow" panose="020B0606020202030204" pitchFamily="34" charset="0"/>
            </a:endParaRPr>
          </a:p>
          <a:p>
            <a:pPr algn="ctr"/>
            <a:endParaRPr lang="en-US" sz="2000" b="1" dirty="0">
              <a:latin typeface="Arial Narrow" panose="020B0606020202030204" pitchFamily="34" charset="0"/>
            </a:endParaRPr>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15395" r="12731"/>
          <a:stretch/>
        </p:blipFill>
        <p:spPr>
          <a:xfrm>
            <a:off x="9580176" y="3374848"/>
            <a:ext cx="985794" cy="1371600"/>
          </a:xfrm>
          <a:prstGeom prst="rect">
            <a:avLst/>
          </a:prstGeom>
        </p:spPr>
      </p:pic>
      <p:sp>
        <p:nvSpPr>
          <p:cNvPr id="13" name="Rectangle 12"/>
          <p:cNvSpPr/>
          <p:nvPr/>
        </p:nvSpPr>
        <p:spPr>
          <a:xfrm>
            <a:off x="10832592" y="3374848"/>
            <a:ext cx="1042416" cy="1371600"/>
          </a:xfrm>
          <a:prstGeom prst="rect">
            <a:avLst/>
          </a:prstGeom>
          <a:solidFill>
            <a:srgbClr val="E9E9E0"/>
          </a:solidFill>
          <a:ln cap="rnd">
            <a:solidFill>
              <a:srgbClr val="E9E9E0"/>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C8BDB8"/>
                </a:solidFill>
              </a:rPr>
              <a:t>1010000</a:t>
            </a:r>
          </a:p>
          <a:p>
            <a:pPr algn="ctr"/>
            <a:r>
              <a:rPr lang="en-US" sz="1400" dirty="0" smtClean="0">
                <a:solidFill>
                  <a:srgbClr val="C8BDB8"/>
                </a:solidFill>
              </a:rPr>
              <a:t>1000100</a:t>
            </a:r>
          </a:p>
          <a:p>
            <a:pPr algn="ctr"/>
            <a:r>
              <a:rPr lang="en-US" sz="1400" dirty="0" smtClean="0">
                <a:solidFill>
                  <a:srgbClr val="C8BDB8"/>
                </a:solidFill>
              </a:rPr>
              <a:t>1010011</a:t>
            </a:r>
          </a:p>
          <a:p>
            <a:pPr algn="ctr"/>
            <a:r>
              <a:rPr lang="en-US" sz="1400" dirty="0" smtClean="0">
                <a:solidFill>
                  <a:srgbClr val="C8BDB8"/>
                </a:solidFill>
              </a:rPr>
              <a:t>0110100</a:t>
            </a:r>
          </a:p>
          <a:p>
            <a:pPr algn="ctr"/>
            <a:r>
              <a:rPr lang="en-US" sz="1400" dirty="0" smtClean="0">
                <a:solidFill>
                  <a:srgbClr val="C8BDB8"/>
                </a:solidFill>
              </a:rPr>
              <a:t>0100001</a:t>
            </a:r>
          </a:p>
        </p:txBody>
      </p:sp>
      <p:sp>
        <p:nvSpPr>
          <p:cNvPr id="15" name="Rectangle 14"/>
          <p:cNvSpPr/>
          <p:nvPr/>
        </p:nvSpPr>
        <p:spPr>
          <a:xfrm>
            <a:off x="10832592" y="3374848"/>
            <a:ext cx="1042416" cy="1371600"/>
          </a:xfrm>
          <a:prstGeom prst="rect">
            <a:avLst/>
          </a:prstGeom>
          <a:solidFill>
            <a:srgbClr val="E9E9E0"/>
          </a:solidFill>
          <a:ln cap="rnd">
            <a:solidFill>
              <a:srgbClr val="E9E9E0"/>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rgbClr val="C8BDB8"/>
                </a:solidFill>
              </a:rPr>
              <a:t>1010000</a:t>
            </a:r>
          </a:p>
          <a:p>
            <a:pPr algn="ctr"/>
            <a:r>
              <a:rPr lang="en-US" sz="1400" dirty="0" smtClean="0">
                <a:solidFill>
                  <a:srgbClr val="C8BDB8"/>
                </a:solidFill>
              </a:rPr>
              <a:t>1000100</a:t>
            </a:r>
          </a:p>
          <a:p>
            <a:pPr algn="ctr"/>
            <a:r>
              <a:rPr lang="en-US" sz="1400" dirty="0" smtClean="0">
                <a:solidFill>
                  <a:srgbClr val="C8BDB8"/>
                </a:solidFill>
              </a:rPr>
              <a:t>1010011</a:t>
            </a:r>
          </a:p>
          <a:p>
            <a:pPr algn="ctr"/>
            <a:r>
              <a:rPr lang="en-US" sz="1400" dirty="0" smtClean="0">
                <a:solidFill>
                  <a:srgbClr val="C8BDB8"/>
                </a:solidFill>
              </a:rPr>
              <a:t>0110100</a:t>
            </a:r>
          </a:p>
          <a:p>
            <a:pPr algn="ctr"/>
            <a:r>
              <a:rPr lang="en-US" sz="1400" dirty="0" smtClean="0">
                <a:solidFill>
                  <a:srgbClr val="C8BDB8"/>
                </a:solidFill>
              </a:rPr>
              <a:t>0100001</a:t>
            </a:r>
          </a:p>
        </p:txBody>
      </p:sp>
      <p:sp>
        <p:nvSpPr>
          <p:cNvPr id="17" name="Content Placeholder 2"/>
          <p:cNvSpPr txBox="1">
            <a:spLocks/>
          </p:cNvSpPr>
          <p:nvPr/>
        </p:nvSpPr>
        <p:spPr>
          <a:xfrm>
            <a:off x="838200" y="1808329"/>
            <a:ext cx="9043474" cy="45422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smtClean="0"/>
              <a:t>One or more archive files</a:t>
            </a:r>
          </a:p>
        </p:txBody>
      </p:sp>
      <p:sp>
        <p:nvSpPr>
          <p:cNvPr id="18" name="Content Placeholder 2"/>
          <p:cNvSpPr txBox="1">
            <a:spLocks/>
          </p:cNvSpPr>
          <p:nvPr/>
        </p:nvSpPr>
        <p:spPr>
          <a:xfrm>
            <a:off x="838200" y="2262556"/>
            <a:ext cx="9043474" cy="74302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smtClean="0"/>
              <a:t>A PDS label file describing the content, and as appropriate, the structure of the labeled file or files</a:t>
            </a:r>
          </a:p>
          <a:p>
            <a:endParaRPr lang="en-US" dirty="0"/>
          </a:p>
        </p:txBody>
      </p:sp>
      <p:sp>
        <p:nvSpPr>
          <p:cNvPr id="19" name="Content Placeholder 2"/>
          <p:cNvSpPr txBox="1">
            <a:spLocks/>
          </p:cNvSpPr>
          <p:nvPr/>
        </p:nvSpPr>
        <p:spPr>
          <a:xfrm>
            <a:off x="806243" y="3003334"/>
            <a:ext cx="9043474" cy="2046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Basic products may be of many types (data, browse, documents, etc.).</a:t>
            </a:r>
          </a:p>
          <a:p>
            <a:r>
              <a:rPr lang="en-US" dirty="0" smtClean="0"/>
              <a:t>Basic products are frequently referred to generically as “products”.</a:t>
            </a:r>
            <a:endParaRPr lang="en-US" dirty="0"/>
          </a:p>
        </p:txBody>
      </p:sp>
    </p:spTree>
    <p:extLst>
      <p:ext uri="{BB962C8B-B14F-4D97-AF65-F5344CB8AC3E}">
        <p14:creationId xmlns:p14="http://schemas.microsoft.com/office/powerpoint/2010/main" val="3023073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par>
                          <p:cTn id="8" fill="hold">
                            <p:stCondLst>
                              <p:cond delay="500"/>
                            </p:stCondLst>
                            <p:childTnLst>
                              <p:par>
                                <p:cTn id="9" presetID="6" presetClass="emph" presetSubtype="0" fill="hold" grpId="1" nodeType="afterEffect">
                                  <p:stCondLst>
                                    <p:cond delay="0"/>
                                  </p:stCondLst>
                                  <p:childTnLst>
                                    <p:animScale>
                                      <p:cBhvr>
                                        <p:cTn id="10" dur="2000" fill="hold"/>
                                        <p:tgtEl>
                                          <p:spTgt spid="13"/>
                                        </p:tgtEl>
                                      </p:cBhvr>
                                      <p:by x="50000" y="50000"/>
                                    </p:animScale>
                                  </p:childTnLst>
                                </p:cTn>
                              </p:par>
                              <p:par>
                                <p:cTn id="11" presetID="42" presetClass="path" presetSubtype="0" accel="50000" decel="50000" fill="hold" grpId="2" nodeType="withEffect">
                                  <p:stCondLst>
                                    <p:cond delay="0"/>
                                  </p:stCondLst>
                                  <p:childTnLst>
                                    <p:animMotion origin="layout" path="M 0 3.7037E-7 L -0.04023 -0.22986 " pathEditMode="relative" rAng="0" ptsTypes="AA">
                                      <p:cBhvr>
                                        <p:cTn id="12" dur="2000" fill="hold"/>
                                        <p:tgtEl>
                                          <p:spTgt spid="13"/>
                                        </p:tgtEl>
                                        <p:attrNameLst>
                                          <p:attrName>ppt_x</p:attrName>
                                          <p:attrName>ppt_y</p:attrName>
                                        </p:attrNameLst>
                                      </p:cBhvr>
                                      <p:rCtr x="-2018" y="-11505"/>
                                    </p:animMotion>
                                  </p:childTnLst>
                                </p:cTn>
                              </p:par>
                            </p:childTnLst>
                          </p:cTn>
                        </p:par>
                        <p:par>
                          <p:cTn id="13" fill="hold">
                            <p:stCondLst>
                              <p:cond delay="2500"/>
                            </p:stCondLst>
                            <p:childTnLst>
                              <p:par>
                                <p:cTn id="14" presetID="6" presetClass="emph" presetSubtype="0" fill="hold" grpId="0" nodeType="afterEffect">
                                  <p:stCondLst>
                                    <p:cond delay="0"/>
                                  </p:stCondLst>
                                  <p:childTnLst>
                                    <p:animScale>
                                      <p:cBhvr>
                                        <p:cTn id="15" dur="2000" fill="hold"/>
                                        <p:tgtEl>
                                          <p:spTgt spid="15"/>
                                        </p:tgtEl>
                                      </p:cBhvr>
                                      <p:by x="50000" y="50000"/>
                                    </p:animScale>
                                  </p:childTnLst>
                                </p:cTn>
                              </p:par>
                              <p:par>
                                <p:cTn id="16" presetID="42" presetClass="path" presetSubtype="0" accel="50000" decel="50000" fill="hold" grpId="1" nodeType="withEffect">
                                  <p:stCondLst>
                                    <p:cond delay="0"/>
                                  </p:stCondLst>
                                  <p:childTnLst>
                                    <p:animMotion origin="layout" path="M 0 3.7037E-7 L -0.02734 -0.20301 " pathEditMode="relative" rAng="0" ptsTypes="AA">
                                      <p:cBhvr>
                                        <p:cTn id="17" dur="2000" fill="hold"/>
                                        <p:tgtEl>
                                          <p:spTgt spid="15"/>
                                        </p:tgtEl>
                                        <p:attrNameLst>
                                          <p:attrName>ppt_x</p:attrName>
                                          <p:attrName>ppt_y</p:attrName>
                                        </p:attrNameLst>
                                      </p:cBhvr>
                                      <p:rCtr x="-1367" y="-10162"/>
                                    </p:animMotion>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par>
                          <p:cTn id="23" fill="hold">
                            <p:stCondLst>
                              <p:cond delay="500"/>
                            </p:stCondLst>
                            <p:childTnLst>
                              <p:par>
                                <p:cTn id="24" presetID="6" presetClass="emph" presetSubtype="0" fill="hold" nodeType="afterEffect">
                                  <p:stCondLst>
                                    <p:cond delay="0"/>
                                  </p:stCondLst>
                                  <p:childTnLst>
                                    <p:animScale>
                                      <p:cBhvr>
                                        <p:cTn id="25" dur="2000" fill="hold"/>
                                        <p:tgtEl>
                                          <p:spTgt spid="12"/>
                                        </p:tgtEl>
                                      </p:cBhvr>
                                      <p:by x="50000" y="50000"/>
                                    </p:animScale>
                                  </p:childTnLst>
                                </p:cTn>
                              </p:par>
                              <p:par>
                                <p:cTn id="26" presetID="42" presetClass="path" presetSubtype="0" accel="50000" decel="50000" fill="hold" nodeType="withEffect">
                                  <p:stCondLst>
                                    <p:cond delay="0"/>
                                  </p:stCondLst>
                                  <p:childTnLst>
                                    <p:animMotion origin="layout" path="M -1.875E-6 3.7037E-7 L 0.01901 -0.20903 " pathEditMode="relative" rAng="0" ptsTypes="AA">
                                      <p:cBhvr>
                                        <p:cTn id="27" dur="2000" fill="hold"/>
                                        <p:tgtEl>
                                          <p:spTgt spid="12"/>
                                        </p:tgtEl>
                                        <p:attrNameLst>
                                          <p:attrName>ppt_x</p:attrName>
                                          <p:attrName>ppt_y</p:attrName>
                                        </p:attrNameLst>
                                      </p:cBhvr>
                                      <p:rCtr x="951" y="-10463"/>
                                    </p:animMotion>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1" animBg="1"/>
      <p:bldP spid="13" grpId="2" animBg="1"/>
      <p:bldP spid="15" grpId="0" animBg="1"/>
      <p:bldP spid="15" grpId="1" animBg="1"/>
      <p:bldP spid="17" grpId="0"/>
      <p:bldP spid="18" grpId="0"/>
      <p:bldP spid="1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6558</TotalTime>
  <Words>1965</Words>
  <Application>Microsoft Office PowerPoint</Application>
  <PresentationFormat>Widescreen</PresentationFormat>
  <Paragraphs>443</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Arial Black</vt:lpstr>
      <vt:lpstr>Arial Narrow</vt:lpstr>
      <vt:lpstr>Calibri</vt:lpstr>
      <vt:lpstr>Calibri Light</vt:lpstr>
      <vt:lpstr>Office Theme</vt:lpstr>
      <vt:lpstr>PDS4 Training Exercise</vt:lpstr>
      <vt:lpstr>Objectives</vt:lpstr>
      <vt:lpstr>What are PDS and PDS4?</vt:lpstr>
      <vt:lpstr>Fundamental Data Structures</vt:lpstr>
      <vt:lpstr>PDS4 Implementation</vt:lpstr>
      <vt:lpstr>XML</vt:lpstr>
      <vt:lpstr>PDS4 Products</vt:lpstr>
      <vt:lpstr>PDS4 Archive Organization</vt:lpstr>
      <vt:lpstr>Basic Products</vt:lpstr>
      <vt:lpstr>Collection Products</vt:lpstr>
      <vt:lpstr>Bundle Products</vt:lpstr>
      <vt:lpstr>Logical Identifiers (LIDs)</vt:lpstr>
      <vt:lpstr>LID Segments</vt:lpstr>
      <vt:lpstr>Version Identifier</vt:lpstr>
      <vt:lpstr>Archive Bundle LID</vt:lpstr>
      <vt:lpstr>LID/LIDVID Usage</vt:lpstr>
      <vt:lpstr>Context Products</vt:lpstr>
      <vt:lpstr>Archive Generation Procedure</vt:lpstr>
      <vt:lpstr>Archive Design</vt:lpstr>
      <vt:lpstr>Anatomy of a PDS4 Label</vt:lpstr>
      <vt:lpstr>Anatomy of a PDS4 Label</vt:lpstr>
      <vt:lpstr>Anatomy of a PDS4 Label</vt:lpstr>
      <vt:lpstr>PDS4 Build-A-Bundle Exercise</vt:lpstr>
      <vt:lpstr>Exercise Wrap-Up</vt:lpstr>
      <vt:lpstr>Most Important Component</vt:lpstr>
      <vt:lpstr>PDS Discipline Node Contacts</vt:lpstr>
      <vt:lpstr>Evaluation</vt:lpstr>
      <vt:lpstr>Attributions</vt:lpstr>
      <vt:lpstr>Backup</vt:lpstr>
      <vt:lpstr>LID Bundle Identifier</vt:lpstr>
      <vt:lpstr>LID Collection Identifier</vt:lpstr>
      <vt:lpstr>LID Product Identifier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tking</dc:creator>
  <cp:lastModifiedBy>Joe Mafi</cp:lastModifiedBy>
  <cp:revision>261</cp:revision>
  <cp:lastPrinted>2017-12-12T22:26:02Z</cp:lastPrinted>
  <dcterms:created xsi:type="dcterms:W3CDTF">2017-09-14T21:44:24Z</dcterms:created>
  <dcterms:modified xsi:type="dcterms:W3CDTF">2017-12-12T23:07:45Z</dcterms:modified>
</cp:coreProperties>
</file>