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4"/>
  </p:notesMasterIdLst>
  <p:sldIdLst>
    <p:sldId id="256" r:id="rId5"/>
    <p:sldId id="257" r:id="rId6"/>
    <p:sldId id="269" r:id="rId7"/>
    <p:sldId id="267" r:id="rId8"/>
    <p:sldId id="258" r:id="rId9"/>
    <p:sldId id="268" r:id="rId10"/>
    <p:sldId id="259" r:id="rId11"/>
    <p:sldId id="270" r:id="rId12"/>
    <p:sldId id="272" r:id="rId13"/>
    <p:sldId id="271" r:id="rId14"/>
    <p:sldId id="265" r:id="rId15"/>
    <p:sldId id="260" r:id="rId16"/>
    <p:sldId id="273" r:id="rId17"/>
    <p:sldId id="262" r:id="rId18"/>
    <p:sldId id="263" r:id="rId19"/>
    <p:sldId id="266" r:id="rId20"/>
    <p:sldId id="274" r:id="rId21"/>
    <p:sldId id="264" r:id="rId22"/>
    <p:sldId id="27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67" autoAdjust="0"/>
    <p:restoredTop sz="94660"/>
  </p:normalViewPr>
  <p:slideViewPr>
    <p:cSldViewPr snapToGrid="0">
      <p:cViewPr varScale="1">
        <p:scale>
          <a:sx n="96" d="100"/>
          <a:sy n="96" d="100"/>
        </p:scale>
        <p:origin x="8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AA197-1174-4AC1-9EDE-3F932B5FF932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02433-00B7-407E-A000-5E0D654BA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858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02433-00B7-407E-A000-5E0D654BA1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7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2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7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65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17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2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64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2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3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288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8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33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14045-32F2-4DDC-A2B9-4C42F876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49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nasa-pds.github.io/mi-label/templates/index.html" TargetMode="External"/><Relationship Id="rId2" Type="http://schemas.openxmlformats.org/officeDocument/2006/relationships/hyperlink" Target="https://nasa-pds.github.io/mi-labe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elocity.apache.org/engine/2.0/user-guide.html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PDS </a:t>
            </a:r>
            <a:r>
              <a:rPr lang="en-US" dirty="0" err="1" smtClean="0"/>
              <a:t>MILabel</a:t>
            </a:r>
            <a:r>
              <a:rPr lang="en-US" dirty="0" smtClean="0"/>
              <a:t> Tool and Velocity Templates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Ed Guinness, Susie Slavney, Daniel </a:t>
            </a:r>
            <a:r>
              <a:rPr lang="en-US" dirty="0" err="1" smtClean="0"/>
              <a:t>Politte</a:t>
            </a:r>
            <a:endParaRPr lang="en-US" dirty="0" smtClean="0"/>
          </a:p>
          <a:p>
            <a:r>
              <a:rPr lang="en-US" dirty="0" smtClean="0"/>
              <a:t>Geosciences Node </a:t>
            </a:r>
          </a:p>
          <a:p>
            <a:r>
              <a:rPr lang="en-US" dirty="0" smtClean="0"/>
              <a:t>October 7,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582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110" y="1825625"/>
            <a:ext cx="11130116" cy="4351338"/>
          </a:xfrm>
        </p:spPr>
        <p:txBody>
          <a:bodyPr/>
          <a:lstStyle/>
          <a:p>
            <a:r>
              <a:rPr lang="en-US" dirty="0" smtClean="0"/>
              <a:t>This case because a numeric value is needed that did not exist in the PDS3 label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#set ( $param1 = $</a:t>
            </a:r>
            <a:r>
              <a:rPr lang="en-US" sz="1800" dirty="0" err="1">
                <a:solidFill>
                  <a:srgbClr val="FF0000"/>
                </a:solidFill>
              </a:rPr>
              <a:t>number.toNumber</a:t>
            </a:r>
            <a:r>
              <a:rPr lang="en-US" sz="1800" dirty="0">
                <a:solidFill>
                  <a:srgbClr val="FF0000"/>
                </a:solidFill>
              </a:rPr>
              <a:t>($</a:t>
            </a:r>
            <a:r>
              <a:rPr lang="en-US" sz="1800" dirty="0" err="1">
                <a:solidFill>
                  <a:srgbClr val="FF0000"/>
                </a:solidFill>
              </a:rPr>
              <a:t>label.IMAGE_MAP_PROJECTION.SAMPLE_PROJECTION_OFFSET</a:t>
            </a:r>
            <a:r>
              <a:rPr lang="en-US" sz="1800" dirty="0">
                <a:solidFill>
                  <a:srgbClr val="FF0000"/>
                </a:solidFill>
              </a:rPr>
              <a:t>) )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#</a:t>
            </a:r>
            <a:r>
              <a:rPr lang="en-US" sz="1800" dirty="0">
                <a:solidFill>
                  <a:srgbClr val="FF0000"/>
                </a:solidFill>
              </a:rPr>
              <a:t>set ( $param2 = $</a:t>
            </a:r>
            <a:r>
              <a:rPr lang="en-US" sz="1800" dirty="0" err="1">
                <a:solidFill>
                  <a:srgbClr val="FF0000"/>
                </a:solidFill>
              </a:rPr>
              <a:t>number.toNumber</a:t>
            </a:r>
            <a:r>
              <a:rPr lang="en-US" sz="1800" dirty="0">
                <a:solidFill>
                  <a:srgbClr val="FF0000"/>
                </a:solidFill>
              </a:rPr>
              <a:t>($</a:t>
            </a:r>
            <a:r>
              <a:rPr lang="en-US" sz="1800" dirty="0" err="1">
                <a:solidFill>
                  <a:srgbClr val="FF0000"/>
                </a:solidFill>
              </a:rPr>
              <a:t>label.IMAGE_MAP_PROJECTION.MAP_SCALE</a:t>
            </a:r>
            <a:r>
              <a:rPr lang="en-US" sz="1800" dirty="0">
                <a:solidFill>
                  <a:srgbClr val="FF0000"/>
                </a:solidFill>
              </a:rPr>
              <a:t>) ) 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#</a:t>
            </a:r>
            <a:r>
              <a:rPr lang="en-US" sz="1800" dirty="0">
                <a:solidFill>
                  <a:srgbClr val="FF0000"/>
                </a:solidFill>
              </a:rPr>
              <a:t>set ( $result = ($param1 + 0.5) * $param2 * 1000.0 * -1.0 )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&lt;</a:t>
            </a:r>
            <a:r>
              <a:rPr lang="en-US" sz="1800" dirty="0" err="1">
                <a:solidFill>
                  <a:srgbClr val="FF0000"/>
                </a:solidFill>
              </a:rPr>
              <a:t>cart:upperleft_corner_x</a:t>
            </a:r>
            <a:r>
              <a:rPr lang="en-US" sz="1800" dirty="0">
                <a:solidFill>
                  <a:srgbClr val="FF0000"/>
                </a:solidFill>
              </a:rPr>
              <a:t> unit="m"&gt;$result&lt;/</a:t>
            </a:r>
            <a:r>
              <a:rPr lang="en-US" sz="1800" dirty="0" err="1">
                <a:solidFill>
                  <a:srgbClr val="FF0000"/>
                </a:solidFill>
              </a:rPr>
              <a:t>cart:upperleft_corner_x</a:t>
            </a:r>
            <a:r>
              <a:rPr lang="en-US" sz="1800" dirty="0" smtClean="0">
                <a:solidFill>
                  <a:srgbClr val="FF0000"/>
                </a:solidFill>
              </a:rPr>
              <a:t>&gt;</a:t>
            </a:r>
          </a:p>
          <a:p>
            <a:r>
              <a:rPr lang="en-US" sz="2200" dirty="0" smtClean="0"/>
              <a:t>The cartography dictionary requires </a:t>
            </a:r>
            <a:r>
              <a:rPr lang="en-US" sz="2200" dirty="0" err="1" smtClean="0"/>
              <a:t>upperleft_corner_x</a:t>
            </a:r>
            <a:r>
              <a:rPr lang="en-US" sz="2200" dirty="0" smtClean="0"/>
              <a:t> (and y) in a distance unit, but the PDS3 map projection parameters have </a:t>
            </a:r>
            <a:r>
              <a:rPr lang="en-US" sz="2200" dirty="0" err="1" smtClean="0"/>
              <a:t>sample_projection_offset</a:t>
            </a:r>
            <a:r>
              <a:rPr lang="en-US" sz="2200" dirty="0" smtClean="0"/>
              <a:t> in pixels and </a:t>
            </a:r>
            <a:r>
              <a:rPr lang="en-US" sz="2200" dirty="0" err="1" smtClean="0"/>
              <a:t>map_scale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758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Generated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Generate has a few methods to generate or compute some standard values: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&lt;</a:t>
            </a:r>
            <a:r>
              <a:rPr lang="en-US" dirty="0" err="1">
                <a:solidFill>
                  <a:srgbClr val="FF0000"/>
                </a:solidFill>
              </a:rPr>
              <a:t>modification_date</a:t>
            </a:r>
            <a:r>
              <a:rPr lang="en-US" dirty="0">
                <a:solidFill>
                  <a:srgbClr val="FF0000"/>
                </a:solidFill>
              </a:rPr>
              <a:t>&gt;$</a:t>
            </a:r>
            <a:r>
              <a:rPr lang="en-US" dirty="0" err="1">
                <a:solidFill>
                  <a:srgbClr val="FF0000"/>
                </a:solidFill>
              </a:rPr>
              <a:t>generate.current_date_utc</a:t>
            </a:r>
            <a:r>
              <a:rPr lang="en-US" dirty="0">
                <a:solidFill>
                  <a:srgbClr val="FF0000"/>
                </a:solidFill>
              </a:rPr>
              <a:t>&lt;/</a:t>
            </a:r>
            <a:r>
              <a:rPr lang="en-US" dirty="0" err="1">
                <a:solidFill>
                  <a:srgbClr val="FF0000"/>
                </a:solidFill>
              </a:rPr>
              <a:t>modification_date</a:t>
            </a:r>
            <a:r>
              <a:rPr lang="en-US" dirty="0" smtClean="0">
                <a:solidFill>
                  <a:srgbClr val="FF0000"/>
                </a:solidFill>
              </a:rPr>
              <a:t>&gt;</a:t>
            </a:r>
          </a:p>
          <a:p>
            <a:r>
              <a:rPr lang="en-US" dirty="0" smtClean="0"/>
              <a:t>As the name implies this will create the current UTC date and time in the ISO standard format</a:t>
            </a:r>
          </a:p>
          <a:p>
            <a:r>
              <a:rPr lang="en-US" dirty="0" smtClean="0"/>
              <a:t>Another example: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&lt;md5_checksum&gt;$generate.md5_checksum&lt;/md5_checksum&gt;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8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935" y="1825625"/>
            <a:ext cx="10982633" cy="4351338"/>
          </a:xfrm>
        </p:spPr>
        <p:txBody>
          <a:bodyPr/>
          <a:lstStyle/>
          <a:p>
            <a:r>
              <a:rPr lang="en-US" dirty="0" smtClean="0"/>
              <a:t>Java can be used to handle cases beyond basic velocity syntax</a:t>
            </a:r>
          </a:p>
          <a:p>
            <a:r>
              <a:rPr lang="en-US" dirty="0" smtClean="0"/>
              <a:t>Example, PDS4 requires a &lt;</a:t>
            </a:r>
            <a:r>
              <a:rPr lang="en-US" dirty="0" err="1" smtClean="0"/>
              <a:t>logical_identifier</a:t>
            </a:r>
            <a:r>
              <a:rPr lang="en-US" dirty="0" smtClean="0"/>
              <a:t>&gt; (LID) in all labels and it must be lower case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&lt;</a:t>
            </a:r>
            <a:r>
              <a:rPr lang="en-US" sz="1800" dirty="0" err="1" smtClean="0">
                <a:solidFill>
                  <a:srgbClr val="FF0000"/>
                </a:solidFill>
              </a:rPr>
              <a:t>logical_identifier</a:t>
            </a:r>
            <a:r>
              <a:rPr lang="en-US" sz="1800" dirty="0" smtClean="0">
                <a:solidFill>
                  <a:srgbClr val="FF0000"/>
                </a:solidFill>
              </a:rPr>
              <a:t>&gt;urn:nasa:pds:mro_sharad:data_raw:e_6821801_001_ss4_700_a</a:t>
            </a:r>
            <a:r>
              <a:rPr lang="en-US" sz="1800" dirty="0">
                <a:solidFill>
                  <a:srgbClr val="FF0000"/>
                </a:solidFill>
              </a:rPr>
              <a:t>&lt;/</a:t>
            </a:r>
            <a:r>
              <a:rPr lang="en-US" sz="1800" dirty="0" err="1">
                <a:solidFill>
                  <a:srgbClr val="FF0000"/>
                </a:solidFill>
              </a:rPr>
              <a:t>logical_identifier</a:t>
            </a:r>
            <a:r>
              <a:rPr lang="en-US" sz="1800" dirty="0" smtClean="0">
                <a:solidFill>
                  <a:srgbClr val="FF0000"/>
                </a:solidFill>
              </a:rPr>
              <a:t>&gt;</a:t>
            </a:r>
          </a:p>
          <a:p>
            <a:r>
              <a:rPr lang="en-US" dirty="0" smtClean="0"/>
              <a:t>LID can be created from the PDS3 </a:t>
            </a:r>
            <a:r>
              <a:rPr lang="en-US" dirty="0" err="1" smtClean="0"/>
              <a:t>product_id</a:t>
            </a:r>
            <a:r>
              <a:rPr lang="en-US" dirty="0" smtClean="0"/>
              <a:t> converted to lower case using the ‘</a:t>
            </a:r>
            <a:r>
              <a:rPr lang="en-US" dirty="0" err="1" smtClean="0"/>
              <a:t>toLowerCase</a:t>
            </a:r>
            <a:r>
              <a:rPr lang="en-US" dirty="0" smtClean="0"/>
              <a:t>’ method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&lt;</a:t>
            </a:r>
            <a:r>
              <a:rPr lang="en-US" sz="1800" dirty="0" err="1">
                <a:solidFill>
                  <a:srgbClr val="FF0000"/>
                </a:solidFill>
              </a:rPr>
              <a:t>logical_identifier</a:t>
            </a:r>
            <a:r>
              <a:rPr lang="en-US" sz="1800" dirty="0">
                <a:solidFill>
                  <a:srgbClr val="FF0000"/>
                </a:solidFill>
              </a:rPr>
              <a:t>&gt;</a:t>
            </a:r>
            <a:r>
              <a:rPr lang="en-US" sz="1800" dirty="0" err="1">
                <a:solidFill>
                  <a:srgbClr val="FF0000"/>
                </a:solidFill>
              </a:rPr>
              <a:t>urn:nasa:pds:mro_sharad:data_raw</a:t>
            </a:r>
            <a:r>
              <a:rPr lang="en-US" sz="1800" dirty="0">
                <a:solidFill>
                  <a:srgbClr val="FF0000"/>
                </a:solidFill>
              </a:rPr>
              <a:t>:$</a:t>
            </a:r>
            <a:r>
              <a:rPr lang="en-US" sz="1800" dirty="0" err="1">
                <a:solidFill>
                  <a:srgbClr val="FF0000"/>
                </a:solidFill>
              </a:rPr>
              <a:t>label.PRODUCT_ID.toLowerCase</a:t>
            </a:r>
            <a:r>
              <a:rPr lang="en-US" sz="1800" dirty="0">
                <a:solidFill>
                  <a:srgbClr val="FF0000"/>
                </a:solidFill>
              </a:rPr>
              <a:t>()&lt;/</a:t>
            </a:r>
            <a:r>
              <a:rPr lang="en-US" sz="1800" dirty="0" err="1">
                <a:solidFill>
                  <a:srgbClr val="FF0000"/>
                </a:solidFill>
              </a:rPr>
              <a:t>logical_identifier</a:t>
            </a:r>
            <a:r>
              <a:rPr lang="en-US" sz="1800" dirty="0" smtClean="0">
                <a:solidFill>
                  <a:srgbClr val="FF0000"/>
                </a:solidFill>
              </a:rPr>
              <a:t>&gt;</a:t>
            </a:r>
          </a:p>
          <a:p>
            <a:r>
              <a:rPr lang="en-US" dirty="0" smtClean="0"/>
              <a:t>There are other string processing methods, like extracting substrings or character substitution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17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Methods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439" y="1825625"/>
            <a:ext cx="11021961" cy="4351338"/>
          </a:xfrm>
        </p:spPr>
        <p:txBody>
          <a:bodyPr/>
          <a:lstStyle/>
          <a:p>
            <a:r>
              <a:rPr lang="en-US" dirty="0" smtClean="0"/>
              <a:t>One more, removing whitespace from a PDS3 value</a:t>
            </a:r>
          </a:p>
          <a:p>
            <a:r>
              <a:rPr lang="en-US" dirty="0" smtClean="0"/>
              <a:t>In this case the PDS3 value wrapped onto a new line</a:t>
            </a:r>
          </a:p>
          <a:p>
            <a:pPr marL="457200" lvl="1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MISSION_PHASE_NAME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"</a:t>
            </a:r>
            <a:r>
              <a:rPr lang="en-US" sz="2000" dirty="0">
                <a:solidFill>
                  <a:srgbClr val="FF0000"/>
                </a:solidFill>
              </a:rPr>
              <a:t>SCIENCE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     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MISSION"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dirty="0" smtClean="0"/>
              <a:t>To remove the whitespace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&lt;</a:t>
            </a:r>
            <a:r>
              <a:rPr lang="en-US" sz="1800" dirty="0" err="1" smtClean="0">
                <a:solidFill>
                  <a:srgbClr val="FF0000"/>
                </a:solidFill>
              </a:rPr>
              <a:t>lro:mission_phase_name</a:t>
            </a:r>
            <a:r>
              <a:rPr lang="en-US" sz="1800" dirty="0">
                <a:solidFill>
                  <a:srgbClr val="FF0000"/>
                </a:solidFill>
              </a:rPr>
              <a:t>&gt;$</a:t>
            </a:r>
            <a:r>
              <a:rPr lang="en-US" sz="1800" dirty="0" err="1" smtClean="0">
                <a:solidFill>
                  <a:srgbClr val="FF0000"/>
                </a:solidFill>
              </a:rPr>
              <a:t>label.MISSION_PHASE_NAME.replaceAll</a:t>
            </a:r>
            <a:r>
              <a:rPr lang="en-US" sz="1800" dirty="0">
                <a:solidFill>
                  <a:srgbClr val="FF0000"/>
                </a:solidFill>
              </a:rPr>
              <a:t>("\s+"," ")&lt;/</a:t>
            </a:r>
            <a:r>
              <a:rPr lang="en-US" sz="1800" dirty="0" err="1">
                <a:solidFill>
                  <a:srgbClr val="FF0000"/>
                </a:solidFill>
              </a:rPr>
              <a:t>lro:mission_phase_name</a:t>
            </a:r>
            <a:r>
              <a:rPr lang="en-US" sz="1800" dirty="0" smtClean="0">
                <a:solidFill>
                  <a:srgbClr val="FF0000"/>
                </a:solidFill>
              </a:rPr>
              <a:t>&gt;</a:t>
            </a:r>
          </a:p>
          <a:p>
            <a:r>
              <a:rPr lang="en-US" dirty="0" smtClean="0"/>
              <a:t>Result would be</a:t>
            </a:r>
            <a:endParaRPr lang="en-US" sz="1800" dirty="0"/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&lt;</a:t>
            </a:r>
            <a:r>
              <a:rPr lang="en-US" sz="1800" dirty="0" err="1" smtClean="0">
                <a:solidFill>
                  <a:srgbClr val="FF0000"/>
                </a:solidFill>
              </a:rPr>
              <a:t>lro:mission_phase_name</a:t>
            </a:r>
            <a:r>
              <a:rPr lang="en-US" sz="1800" dirty="0" smtClean="0">
                <a:solidFill>
                  <a:srgbClr val="FF0000"/>
                </a:solidFill>
              </a:rPr>
              <a:t>&gt;SCIENCE MISSION&lt;/</a:t>
            </a:r>
            <a:r>
              <a:rPr lang="en-US" sz="1800" dirty="0" err="1">
                <a:solidFill>
                  <a:srgbClr val="FF0000"/>
                </a:solidFill>
              </a:rPr>
              <a:t>lro:mission_phase_name</a:t>
            </a:r>
            <a:r>
              <a:rPr lang="en-US" sz="1800" dirty="0">
                <a:solidFill>
                  <a:srgbClr val="FF0000"/>
                </a:solidFill>
              </a:rPr>
              <a:t>&gt;</a:t>
            </a:r>
          </a:p>
          <a:p>
            <a:pPr marL="457200" lvl="1" indent="0">
              <a:buNone/>
            </a:pP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828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8649"/>
            <a:ext cx="10515600" cy="4902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Simple Image Object Example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75303" y="822735"/>
            <a:ext cx="5319252" cy="4351338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 smtClean="0"/>
              <a:t>PDS3 Label</a:t>
            </a:r>
          </a:p>
          <a:p>
            <a:pPr marL="0" indent="0">
              <a:buNone/>
            </a:pP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OBJECT                       = IMAGE        </a:t>
            </a:r>
          </a:p>
          <a:p>
            <a:pPr marL="0" indent="0">
              <a:buNone/>
            </a:pP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6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LINE_SAMPLES              </a:t>
            </a:r>
            <a:r>
              <a:rPr lang="en-US" sz="6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6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539        </a:t>
            </a:r>
          </a:p>
          <a:p>
            <a:pPr marL="0" indent="0">
              <a:buNone/>
            </a:pPr>
            <a:r>
              <a:rPr lang="en-US" sz="6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LINES                     </a:t>
            </a:r>
            <a:r>
              <a:rPr lang="en-US" sz="6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6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512        </a:t>
            </a:r>
          </a:p>
          <a:p>
            <a:pPr marL="0" indent="0">
              <a:buNone/>
            </a:pP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 SAMPLE_BITS               </a:t>
            </a:r>
            <a:r>
              <a:rPr lang="en-US" sz="6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= 16         </a:t>
            </a:r>
          </a:p>
          <a:p>
            <a:pPr marL="0" indent="0">
              <a:buNone/>
            </a:pP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 SAMPLE_TYPE               </a:t>
            </a:r>
            <a:r>
              <a:rPr lang="en-US" sz="6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= MSB_INTEGER</a:t>
            </a:r>
          </a:p>
          <a:p>
            <a:pPr marL="0" indent="0">
              <a:buNone/>
            </a:pP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END_OBJECT                   = IMAGE </a:t>
            </a:r>
            <a:endParaRPr lang="en-US" sz="6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594555" y="744077"/>
            <a:ext cx="6341805" cy="4351338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 smtClean="0"/>
              <a:t>PDS4 Template</a:t>
            </a:r>
          </a:p>
          <a:p>
            <a:pPr marL="0" indent="0">
              <a:buNone/>
            </a:pP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&lt;Array_2D_Image&gt;                                       </a:t>
            </a:r>
          </a:p>
          <a:p>
            <a:pPr marL="0" indent="0">
              <a:buNone/>
            </a:pPr>
            <a:r>
              <a:rPr lang="en-US" sz="5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axes&gt;2&lt;/axes&gt;                                         </a:t>
            </a:r>
          </a:p>
          <a:p>
            <a:pPr marL="0" indent="0">
              <a:buNone/>
            </a:pPr>
            <a:r>
              <a:rPr lang="en-US" sz="5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5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axis_index_order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&gt;Last Index Fastest&lt;/</a:t>
            </a:r>
            <a:r>
              <a:rPr lang="en-US" sz="5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axis_index_order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5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5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Element_Array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</a:t>
            </a:r>
          </a:p>
          <a:p>
            <a:pPr marL="0" indent="0">
              <a:buNone/>
            </a:pPr>
            <a:r>
              <a:rPr lang="en-US" sz="5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&lt;</a:t>
            </a:r>
            <a:r>
              <a:rPr lang="en-US" sz="5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data_type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&gt;SignedMSB2&lt;/</a:t>
            </a:r>
            <a:r>
              <a:rPr lang="en-US" sz="5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data_type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</a:t>
            </a:r>
          </a:p>
          <a:p>
            <a:pPr marL="0" indent="0">
              <a:buNone/>
            </a:pPr>
            <a:r>
              <a:rPr lang="en-US" sz="5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&lt;/</a:t>
            </a:r>
            <a:r>
              <a:rPr lang="en-US" sz="5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Element_Array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</a:t>
            </a:r>
          </a:p>
          <a:p>
            <a:pPr marL="0" indent="0">
              <a:buNone/>
            </a:pPr>
            <a:r>
              <a:rPr lang="en-US" sz="5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5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Axis_Array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</a:t>
            </a:r>
          </a:p>
          <a:p>
            <a:pPr marL="0" indent="0">
              <a:buNone/>
            </a:pPr>
            <a:r>
              <a:rPr lang="en-US" sz="5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&lt;</a:t>
            </a:r>
            <a:r>
              <a:rPr lang="en-US" sz="5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axis_name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&gt;Line&lt;/</a:t>
            </a:r>
            <a:r>
              <a:rPr lang="en-US" sz="5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axis_name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</a:t>
            </a:r>
          </a:p>
          <a:p>
            <a:pPr marL="0" indent="0">
              <a:buNone/>
            </a:pPr>
            <a:r>
              <a:rPr lang="en-US" sz="5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5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&lt;elements&gt;$</a:t>
            </a:r>
            <a:r>
              <a:rPr lang="en-US" sz="5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label.IMAGE.LINES</a:t>
            </a:r>
            <a:r>
              <a:rPr lang="en-US" sz="5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5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elements&gt;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</a:t>
            </a:r>
          </a:p>
          <a:p>
            <a:pPr marL="0" indent="0">
              <a:buNone/>
            </a:pPr>
            <a:r>
              <a:rPr lang="en-US" sz="5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&lt;</a:t>
            </a:r>
            <a:r>
              <a:rPr lang="en-US" sz="5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sequence_number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&gt;1&lt;/</a:t>
            </a:r>
            <a:r>
              <a:rPr lang="en-US" sz="5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sequence_number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</a:t>
            </a:r>
          </a:p>
          <a:p>
            <a:pPr marL="0" indent="0">
              <a:buNone/>
            </a:pPr>
            <a:r>
              <a:rPr lang="en-US" sz="5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&lt;/</a:t>
            </a:r>
            <a:r>
              <a:rPr lang="en-US" sz="5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Axis_Array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</a:t>
            </a:r>
          </a:p>
          <a:p>
            <a:pPr marL="0" indent="0">
              <a:buNone/>
            </a:pPr>
            <a:r>
              <a:rPr lang="en-US" sz="5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5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Axis_Array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</a:t>
            </a:r>
          </a:p>
          <a:p>
            <a:pPr marL="0" indent="0">
              <a:buNone/>
            </a:pPr>
            <a:r>
              <a:rPr lang="en-US" sz="5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&lt;</a:t>
            </a:r>
            <a:r>
              <a:rPr lang="en-US" sz="5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axis_name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&gt;Sample&lt;/</a:t>
            </a:r>
            <a:r>
              <a:rPr lang="en-US" sz="5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axis_name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</a:t>
            </a:r>
          </a:p>
          <a:p>
            <a:pPr marL="0" indent="0">
              <a:buNone/>
            </a:pPr>
            <a:r>
              <a:rPr lang="en-US" sz="5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5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&lt;elements&gt;$</a:t>
            </a:r>
            <a:r>
              <a:rPr lang="en-US" sz="5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label.IMAGE.LINE_SAMPLES</a:t>
            </a:r>
            <a:r>
              <a:rPr lang="en-US" sz="5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5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elements&gt;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</a:t>
            </a:r>
          </a:p>
          <a:p>
            <a:pPr marL="0" indent="0">
              <a:buNone/>
            </a:pPr>
            <a:r>
              <a:rPr lang="en-US" sz="5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&lt;</a:t>
            </a:r>
            <a:r>
              <a:rPr lang="en-US" sz="5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sequence_number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&gt;2&lt;/</a:t>
            </a:r>
            <a:r>
              <a:rPr lang="en-US" sz="5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sequence_number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</a:t>
            </a:r>
          </a:p>
          <a:p>
            <a:pPr marL="0" indent="0">
              <a:buNone/>
            </a:pPr>
            <a:r>
              <a:rPr lang="en-US" sz="5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&lt;/</a:t>
            </a:r>
            <a:r>
              <a:rPr lang="en-US" sz="5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Axis_Array</a:t>
            </a: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</a:t>
            </a:r>
          </a:p>
          <a:p>
            <a:pPr marL="0" indent="0">
              <a:buNone/>
            </a:pPr>
            <a:r>
              <a:rPr lang="en-US" sz="5600" dirty="0">
                <a:latin typeface="Courier New" panose="02070309020205020404" pitchFamily="49" charset="0"/>
                <a:cs typeface="Courier New" panose="02070309020205020404" pitchFamily="49" charset="0"/>
              </a:rPr>
              <a:t>&lt;/Array_2D_Image&gt;</a:t>
            </a: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9774" y="5174073"/>
            <a:ext cx="4658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Note: Conversion of </a:t>
            </a:r>
            <a:r>
              <a:rPr lang="en-US" sz="2400" dirty="0" err="1" smtClean="0"/>
              <a:t>data_type</a:t>
            </a:r>
            <a:r>
              <a:rPr lang="en-US" sz="2400" dirty="0" smtClean="0"/>
              <a:t> is more complicated and may require a macro 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336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8649"/>
            <a:ext cx="10515600" cy="5984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Table Example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45806" y="953729"/>
            <a:ext cx="5773994" cy="522323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OBJECT                        = INDEX_TABLE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INTERCHANGE_FORMAT          = ASCII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ROW_BYTES                   = 406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ROWS                        = 1230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COLUMNS                     = 20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INDEX_TYPE                  = SINGLE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OBJECT                      = COLUMN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COLUMN_NUMBER             = 1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NAME                      = VOLUME_ID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DATA_TYPE                 = CHARACTER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START_BYTE                = 2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BYTES                     = 11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DESCRIPTION               = "The volume on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which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this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product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is stored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."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END_OBJECT                  =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COLUMN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>
                <a:cs typeface="Courier New" panose="02070309020205020404" pitchFamily="49" charset="0"/>
              </a:rPr>
              <a:t>Assumes all instances of this table have the same columns. However one could write a macro to convert all the PDS3 columns.</a:t>
            </a:r>
            <a:endParaRPr lang="en-US" sz="18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889523" y="757085"/>
            <a:ext cx="6184490" cy="541987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Table_Character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offset unit="byte"&gt;0&lt;/offset&gt;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&lt;records&gt;$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label.INDEX_TABLE.ROWS</a:t>
            </a:r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records&gt;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record_delimiter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&gt;Carriage-Return Line-Feed&lt;/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record_delimiter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Record_Character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fields&gt;$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label.INDEX_TABLE.COLUMNS</a:t>
            </a:r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fields&gt;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groups&gt;0&lt;/groups&gt;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record_length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unit="byte</a:t>
            </a:r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$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label.INDEX_TABLE.ROW_BTYES</a:t>
            </a:r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record_length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Field_Character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&lt;name&gt;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volume_id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&lt;/name&gt;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field_number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&gt;1&lt;/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field_number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field_location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unit="byte"&gt;2&lt;/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field_location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data_type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ASCII_String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data_type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field_length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unit="byte"&gt;11&lt;/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field_length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&lt;description&gt;The PDS3 volume on which this product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stored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.&lt;/description&gt;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Field_Character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62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noted a few times, one can write macros to do more advanced conversions. Here are two simple examples. </a:t>
            </a:r>
          </a:p>
          <a:p>
            <a:r>
              <a:rPr lang="en-US" dirty="0" smtClean="0"/>
              <a:t>Capitalize a value that is all upper case (first_cap.vm):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#macro( </a:t>
            </a:r>
            <a:r>
              <a:rPr lang="en-US" sz="1800" dirty="0" err="1">
                <a:solidFill>
                  <a:srgbClr val="FF0000"/>
                </a:solidFill>
              </a:rPr>
              <a:t>firstCap</a:t>
            </a:r>
            <a:r>
              <a:rPr lang="en-US" sz="1800" dirty="0">
                <a:solidFill>
                  <a:srgbClr val="FF0000"/>
                </a:solidFill>
              </a:rPr>
              <a:t> $</a:t>
            </a:r>
            <a:r>
              <a:rPr lang="en-US" sz="1800" dirty="0" err="1">
                <a:solidFill>
                  <a:srgbClr val="FF0000"/>
                </a:solidFill>
              </a:rPr>
              <a:t>textval</a:t>
            </a:r>
            <a:r>
              <a:rPr lang="en-US" sz="1800" dirty="0">
                <a:solidFill>
                  <a:srgbClr val="FF0000"/>
                </a:solidFill>
              </a:rPr>
              <a:t> )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${</a:t>
            </a:r>
            <a:r>
              <a:rPr lang="en-US" sz="1800" dirty="0" err="1">
                <a:solidFill>
                  <a:srgbClr val="FF0000"/>
                </a:solidFill>
              </a:rPr>
              <a:t>textval.toString</a:t>
            </a:r>
            <a:r>
              <a:rPr lang="en-US" sz="1800" dirty="0">
                <a:solidFill>
                  <a:srgbClr val="FF0000"/>
                </a:solidFill>
              </a:rPr>
              <a:t>().substring(0,1).</a:t>
            </a:r>
            <a:r>
              <a:rPr lang="en-US" sz="1800" dirty="0" err="1">
                <a:solidFill>
                  <a:srgbClr val="FF0000"/>
                </a:solidFill>
              </a:rPr>
              <a:t>toUpperCase</a:t>
            </a:r>
            <a:r>
              <a:rPr lang="en-US" sz="1800" dirty="0">
                <a:solidFill>
                  <a:srgbClr val="FF0000"/>
                </a:solidFill>
              </a:rPr>
              <a:t>()}${</a:t>
            </a:r>
            <a:r>
              <a:rPr lang="en-US" sz="1800" dirty="0" err="1">
                <a:solidFill>
                  <a:srgbClr val="FF0000"/>
                </a:solidFill>
              </a:rPr>
              <a:t>textval.toString</a:t>
            </a:r>
            <a:r>
              <a:rPr lang="en-US" sz="1800" dirty="0">
                <a:solidFill>
                  <a:srgbClr val="FF0000"/>
                </a:solidFill>
              </a:rPr>
              <a:t>().substring(1).</a:t>
            </a:r>
            <a:r>
              <a:rPr lang="en-US" sz="1800" dirty="0" err="1">
                <a:solidFill>
                  <a:srgbClr val="FF0000"/>
                </a:solidFill>
              </a:rPr>
              <a:t>toLowerCase</a:t>
            </a:r>
            <a:r>
              <a:rPr lang="en-US" sz="1800" dirty="0">
                <a:solidFill>
                  <a:srgbClr val="FF0000"/>
                </a:solidFill>
              </a:rPr>
              <a:t>()}#</a:t>
            </a:r>
            <a:r>
              <a:rPr lang="en-US" sz="1800" dirty="0" smtClean="0">
                <a:solidFill>
                  <a:srgbClr val="FF0000"/>
                </a:solidFill>
              </a:rPr>
              <a:t>end</a:t>
            </a:r>
          </a:p>
          <a:p>
            <a:r>
              <a:rPr lang="en-US" dirty="0" smtClean="0"/>
              <a:t>Include the following in the template</a:t>
            </a:r>
          </a:p>
          <a:p>
            <a:pPr marL="457200" lvl="1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#parse ( “first_cap.vm” )</a:t>
            </a:r>
          </a:p>
          <a:p>
            <a:pPr marL="457200" lvl="1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&lt;</a:t>
            </a:r>
            <a:r>
              <a:rPr lang="en-US" sz="1600" dirty="0" err="1">
                <a:solidFill>
                  <a:srgbClr val="FF0000"/>
                </a:solidFill>
              </a:rPr>
              <a:t>cart:longitude_direction</a:t>
            </a:r>
            <a:r>
              <a:rPr lang="en-US" sz="1600" dirty="0">
                <a:solidFill>
                  <a:srgbClr val="FF0000"/>
                </a:solidFill>
              </a:rPr>
              <a:t>&gt;Positive #</a:t>
            </a:r>
            <a:r>
              <a:rPr lang="en-US" sz="1600" dirty="0" err="1">
                <a:solidFill>
                  <a:srgbClr val="FF0000"/>
                </a:solidFill>
              </a:rPr>
              <a:t>firstCap</a:t>
            </a:r>
            <a:r>
              <a:rPr lang="en-US" sz="1600" dirty="0">
                <a:solidFill>
                  <a:srgbClr val="FF0000"/>
                </a:solidFill>
              </a:rPr>
              <a:t>($</a:t>
            </a:r>
            <a:r>
              <a:rPr lang="en-US" sz="1600" dirty="0" err="1" smtClean="0">
                <a:solidFill>
                  <a:srgbClr val="FF0000"/>
                </a:solidFill>
              </a:rPr>
              <a:t>label.POSITIVE_LONGITUDE_DIRECTION</a:t>
            </a:r>
            <a:r>
              <a:rPr lang="en-US" sz="1600" dirty="0">
                <a:solidFill>
                  <a:srgbClr val="FF0000"/>
                </a:solidFill>
              </a:rPr>
              <a:t>)&lt;/</a:t>
            </a:r>
            <a:r>
              <a:rPr lang="en-US" sz="1600" dirty="0" err="1">
                <a:solidFill>
                  <a:srgbClr val="FF0000"/>
                </a:solidFill>
              </a:rPr>
              <a:t>cart:longitude_direction</a:t>
            </a:r>
            <a:r>
              <a:rPr lang="en-US" sz="1600" dirty="0" smtClean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05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Marco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Convert YYYY-DOY to YYYY-MM-DD as required for &lt;</a:t>
            </a:r>
            <a:r>
              <a:rPr lang="en-US" dirty="0" err="1"/>
              <a:t>start_date_time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DOY_to_date.vm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#macro(</a:t>
            </a:r>
            <a:r>
              <a:rPr lang="en-US" sz="1800" dirty="0" err="1">
                <a:solidFill>
                  <a:srgbClr val="FF0000"/>
                </a:solidFill>
              </a:rPr>
              <a:t>DOY_to_date</a:t>
            </a:r>
            <a:r>
              <a:rPr lang="en-US" sz="1800" dirty="0">
                <a:solidFill>
                  <a:srgbClr val="FF0000"/>
                </a:solidFill>
              </a:rPr>
              <a:t> $</a:t>
            </a:r>
            <a:r>
              <a:rPr lang="en-US" sz="1800" dirty="0" err="1">
                <a:solidFill>
                  <a:srgbClr val="FF0000"/>
                </a:solidFill>
              </a:rPr>
              <a:t>doy_date</a:t>
            </a:r>
            <a:r>
              <a:rPr lang="en-US" sz="1800" dirty="0">
                <a:solidFill>
                  <a:srgbClr val="FF0000"/>
                </a:solidFill>
              </a:rPr>
              <a:t>)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## Reads PDS3 DOY dates (formatted like 2009-296T17:23:47) and outputs PDS4-compatible </a:t>
            </a:r>
            <a:r>
              <a:rPr lang="en-US" sz="1800" dirty="0" smtClean="0">
                <a:solidFill>
                  <a:srgbClr val="FF0000"/>
                </a:solidFill>
              </a:rPr>
              <a:t>date</a:t>
            </a:r>
            <a:endParaRPr lang="en-US" sz="18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#set($</a:t>
            </a:r>
            <a:r>
              <a:rPr lang="en-US" sz="1800" dirty="0" err="1">
                <a:solidFill>
                  <a:srgbClr val="FF0000"/>
                </a:solidFill>
              </a:rPr>
              <a:t>dateobj</a:t>
            </a:r>
            <a:r>
              <a:rPr lang="en-US" sz="1800" dirty="0">
                <a:solidFill>
                  <a:srgbClr val="FF0000"/>
                </a:solidFill>
              </a:rPr>
              <a:t> = $</a:t>
            </a:r>
            <a:r>
              <a:rPr lang="en-US" sz="1800" dirty="0" err="1">
                <a:solidFill>
                  <a:srgbClr val="FF0000"/>
                </a:solidFill>
              </a:rPr>
              <a:t>date.toDate</a:t>
            </a:r>
            <a:r>
              <a:rPr lang="en-US" sz="1800" dirty="0">
                <a:solidFill>
                  <a:srgbClr val="FF0000"/>
                </a:solidFill>
              </a:rPr>
              <a:t>('</a:t>
            </a:r>
            <a:r>
              <a:rPr lang="en-US" sz="1800" dirty="0" err="1">
                <a:solidFill>
                  <a:srgbClr val="FF0000"/>
                </a:solidFill>
              </a:rPr>
              <a:t>yyyy</a:t>
            </a:r>
            <a:r>
              <a:rPr lang="en-US" sz="1800" dirty="0">
                <a:solidFill>
                  <a:srgbClr val="FF0000"/>
                </a:solidFill>
              </a:rPr>
              <a:t>-DDD </a:t>
            </a:r>
            <a:r>
              <a:rPr lang="en-US" sz="1800" dirty="0" err="1">
                <a:solidFill>
                  <a:srgbClr val="FF0000"/>
                </a:solidFill>
              </a:rPr>
              <a:t>HH:mm:ss</a:t>
            </a:r>
            <a:r>
              <a:rPr lang="en-US" sz="1800" dirty="0">
                <a:solidFill>
                  <a:srgbClr val="FF0000"/>
                </a:solidFill>
              </a:rPr>
              <a:t>', $</a:t>
            </a:r>
            <a:r>
              <a:rPr lang="en-US" sz="1800" dirty="0" err="1">
                <a:solidFill>
                  <a:srgbClr val="FF0000"/>
                </a:solidFill>
              </a:rPr>
              <a:t>doy_date.replace</a:t>
            </a:r>
            <a:r>
              <a:rPr lang="en-US" sz="1800" dirty="0">
                <a:solidFill>
                  <a:srgbClr val="FF0000"/>
                </a:solidFill>
              </a:rPr>
              <a:t>("T"," ")))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${</a:t>
            </a:r>
            <a:r>
              <a:rPr lang="en-US" sz="1800" dirty="0" err="1">
                <a:solidFill>
                  <a:srgbClr val="FF0000"/>
                </a:solidFill>
              </a:rPr>
              <a:t>date.format</a:t>
            </a:r>
            <a:r>
              <a:rPr lang="en-US" sz="1800" dirty="0">
                <a:solidFill>
                  <a:srgbClr val="FF0000"/>
                </a:solidFill>
              </a:rPr>
              <a:t>("</a:t>
            </a:r>
            <a:r>
              <a:rPr lang="en-US" sz="1800" dirty="0" err="1">
                <a:solidFill>
                  <a:srgbClr val="FF0000"/>
                </a:solidFill>
              </a:rPr>
              <a:t>yyyy</a:t>
            </a:r>
            <a:r>
              <a:rPr lang="en-US" sz="1800" dirty="0">
                <a:solidFill>
                  <a:srgbClr val="FF0000"/>
                </a:solidFill>
              </a:rPr>
              <a:t>-MM-</a:t>
            </a:r>
            <a:r>
              <a:rPr lang="en-US" sz="1800" dirty="0" err="1">
                <a:solidFill>
                  <a:srgbClr val="FF0000"/>
                </a:solidFill>
              </a:rPr>
              <a:t>dd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HH:mm:ss</a:t>
            </a:r>
            <a:r>
              <a:rPr lang="en-US" sz="1800" dirty="0">
                <a:solidFill>
                  <a:srgbClr val="FF0000"/>
                </a:solidFill>
              </a:rPr>
              <a:t>", $</a:t>
            </a:r>
            <a:r>
              <a:rPr lang="en-US" sz="1800" dirty="0" err="1">
                <a:solidFill>
                  <a:srgbClr val="FF0000"/>
                </a:solidFill>
              </a:rPr>
              <a:t>dateobj</a:t>
            </a:r>
            <a:r>
              <a:rPr lang="en-US" sz="1800" dirty="0">
                <a:solidFill>
                  <a:srgbClr val="FF0000"/>
                </a:solidFill>
              </a:rPr>
              <a:t>).replace(" ","T")}#</a:t>
            </a:r>
            <a:r>
              <a:rPr lang="en-US" sz="1800" dirty="0" smtClean="0">
                <a:solidFill>
                  <a:srgbClr val="FF0000"/>
                </a:solidFill>
              </a:rPr>
              <a:t>end</a:t>
            </a:r>
          </a:p>
          <a:p>
            <a:r>
              <a:rPr lang="en-US" dirty="0"/>
              <a:t>Include the following in the template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#parse ("DOY_to_date.vm")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&lt;</a:t>
            </a:r>
            <a:r>
              <a:rPr lang="en-US" sz="1800" dirty="0" err="1">
                <a:solidFill>
                  <a:srgbClr val="FF0000"/>
                </a:solidFill>
              </a:rPr>
              <a:t>start_date_time</a:t>
            </a:r>
            <a:r>
              <a:rPr lang="en-US" sz="1800" dirty="0">
                <a:solidFill>
                  <a:srgbClr val="FF0000"/>
                </a:solidFill>
              </a:rPr>
              <a:t>&gt;#</a:t>
            </a:r>
            <a:r>
              <a:rPr lang="en-US" sz="1800" dirty="0" err="1">
                <a:solidFill>
                  <a:srgbClr val="FF0000"/>
                </a:solidFill>
              </a:rPr>
              <a:t>DOY_to_date</a:t>
            </a:r>
            <a:r>
              <a:rPr lang="en-US" sz="1800" dirty="0">
                <a:solidFill>
                  <a:srgbClr val="FF0000"/>
                </a:solidFill>
              </a:rPr>
              <a:t>($</a:t>
            </a:r>
            <a:r>
              <a:rPr lang="en-US" sz="1800" dirty="0" err="1">
                <a:solidFill>
                  <a:srgbClr val="FF0000"/>
                </a:solidFill>
              </a:rPr>
              <a:t>label.START_TIME</a:t>
            </a:r>
            <a:r>
              <a:rPr lang="en-US" sz="1800" dirty="0">
                <a:solidFill>
                  <a:srgbClr val="FF0000"/>
                </a:solidFill>
              </a:rPr>
              <a:t>)Z&lt;/</a:t>
            </a:r>
            <a:r>
              <a:rPr lang="en-US" sz="1800" dirty="0" err="1">
                <a:solidFill>
                  <a:srgbClr val="FF0000"/>
                </a:solidFill>
              </a:rPr>
              <a:t>start_date_time</a:t>
            </a:r>
            <a:r>
              <a:rPr lang="en-US" sz="1800" dirty="0">
                <a:solidFill>
                  <a:srgbClr val="FF0000"/>
                </a:solidFill>
              </a:rPr>
              <a:t>&gt;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&lt;</a:t>
            </a:r>
            <a:r>
              <a:rPr lang="en-US" sz="1800" dirty="0" err="1">
                <a:solidFill>
                  <a:srgbClr val="FF0000"/>
                </a:solidFill>
              </a:rPr>
              <a:t>stop_date_time</a:t>
            </a:r>
            <a:r>
              <a:rPr lang="en-US" sz="1800" dirty="0">
                <a:solidFill>
                  <a:srgbClr val="FF0000"/>
                </a:solidFill>
              </a:rPr>
              <a:t>&gt;#</a:t>
            </a:r>
            <a:r>
              <a:rPr lang="en-US" sz="1800" dirty="0" err="1">
                <a:solidFill>
                  <a:srgbClr val="FF0000"/>
                </a:solidFill>
              </a:rPr>
              <a:t>DOY_to_date</a:t>
            </a:r>
            <a:r>
              <a:rPr lang="en-US" sz="1800" dirty="0">
                <a:solidFill>
                  <a:srgbClr val="FF0000"/>
                </a:solidFill>
              </a:rPr>
              <a:t>($</a:t>
            </a:r>
            <a:r>
              <a:rPr lang="en-US" sz="1800" dirty="0" err="1">
                <a:solidFill>
                  <a:srgbClr val="FF0000"/>
                </a:solidFill>
              </a:rPr>
              <a:t>label.STOP_TIME</a:t>
            </a:r>
            <a:r>
              <a:rPr lang="en-US" sz="1800" dirty="0">
                <a:solidFill>
                  <a:srgbClr val="FF0000"/>
                </a:solidFill>
              </a:rPr>
              <a:t>)Z&lt;/</a:t>
            </a:r>
            <a:r>
              <a:rPr lang="en-US" sz="1800" dirty="0" err="1">
                <a:solidFill>
                  <a:srgbClr val="FF0000"/>
                </a:solidFill>
              </a:rPr>
              <a:t>stop_date_time</a:t>
            </a:r>
            <a:r>
              <a:rPr lang="en-US" sz="1800" dirty="0">
                <a:solidFill>
                  <a:srgbClr val="FF0000"/>
                </a:solidFill>
              </a:rPr>
              <a:t>&gt;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878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MILabel</a:t>
            </a:r>
            <a:r>
              <a:rPr lang="en-US" dirty="0" smtClean="0"/>
              <a:t> (generate) tool</a:t>
            </a:r>
          </a:p>
          <a:p>
            <a:pPr lvl="1"/>
            <a:r>
              <a:rPr lang="en-US" dirty="0">
                <a:hlinkClick r:id="rId2"/>
              </a:rPr>
              <a:t>https://nasa-pds.github.io/mi-label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Template Guide (very simple examples)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nasa-pds.github.io/mi-label/templates/index.html</a:t>
            </a:r>
            <a:endParaRPr lang="en-US" dirty="0" smtClean="0"/>
          </a:p>
          <a:p>
            <a:r>
              <a:rPr lang="en-US" dirty="0" smtClean="0"/>
              <a:t>Velocity User Guide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velocity.apache.org/engine/2.0/user-guide.html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7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28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MILabel</a:t>
            </a:r>
            <a:r>
              <a:rPr lang="en-US" dirty="0" smtClean="0"/>
              <a:t> (formerly known as Generate)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Metadata Injector for PDS Labels (</a:t>
            </a:r>
            <a:r>
              <a:rPr lang="en-US" dirty="0" err="1" smtClean="0"/>
              <a:t>MILabel</a:t>
            </a:r>
            <a:r>
              <a:rPr lang="en-US" dirty="0" smtClean="0"/>
              <a:t>)</a:t>
            </a:r>
          </a:p>
          <a:p>
            <a:r>
              <a:rPr lang="en-US" dirty="0" smtClean="0"/>
              <a:t>Java-based command line tool to generate a PDS4 label from information in a PDS3 label</a:t>
            </a:r>
          </a:p>
          <a:p>
            <a:r>
              <a:rPr lang="en-US" dirty="0" smtClean="0"/>
              <a:t>Uses a PDS4 XML label template</a:t>
            </a:r>
          </a:p>
          <a:p>
            <a:pPr lvl="1"/>
            <a:r>
              <a:rPr lang="en-US" dirty="0" smtClean="0"/>
              <a:t>Template is a model of a PDS4 label with variables (tokens) to be filled in</a:t>
            </a:r>
          </a:p>
          <a:p>
            <a:pPr lvl="1"/>
            <a:r>
              <a:rPr lang="en-US" dirty="0" smtClean="0"/>
              <a:t>Template uses Apache Velocity variables and logic</a:t>
            </a:r>
          </a:p>
          <a:p>
            <a:r>
              <a:rPr lang="en-US" dirty="0" smtClean="0"/>
              <a:t>Example usage</a:t>
            </a:r>
          </a:p>
          <a:p>
            <a:pPr lvl="1"/>
            <a:r>
              <a:rPr lang="en-US" dirty="0" smtClean="0"/>
              <a:t>generate –p &lt;pds3-label file&gt; -t &lt;pds4-template file&gt;</a:t>
            </a:r>
          </a:p>
          <a:p>
            <a:pPr lvl="1"/>
            <a:r>
              <a:rPr lang="en-US" dirty="0" smtClean="0"/>
              <a:t>generate –p e_6821801_001_ss4_700_a.lbl –t sharad_edr_template.xml</a:t>
            </a:r>
          </a:p>
          <a:p>
            <a:pPr lvl="1"/>
            <a:r>
              <a:rPr lang="en-US" dirty="0" smtClean="0"/>
              <a:t>Output: e_6821801_001_ss4_700_a.xml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19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MILabel</a:t>
            </a:r>
            <a:r>
              <a:rPr lang="en-US" dirty="0" smtClean="0"/>
              <a:t> (formerly known as Generate)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Geosciences Node has been using it in PDS3 to PDS4 migrations</a:t>
            </a:r>
          </a:p>
          <a:p>
            <a:r>
              <a:rPr lang="en-US" dirty="0" smtClean="0"/>
              <a:t>Currently the tool expects existing PDS3 labels</a:t>
            </a:r>
          </a:p>
          <a:p>
            <a:r>
              <a:rPr lang="en-US" dirty="0" smtClean="0"/>
              <a:t>The tool could be useful for teams wanting to keep existing pipelines that generate PDS3 labels and add a step to generate the new requirement </a:t>
            </a:r>
            <a:r>
              <a:rPr lang="en-US" smtClean="0"/>
              <a:t>of having PDS4 </a:t>
            </a:r>
            <a:r>
              <a:rPr lang="en-US" dirty="0" smtClean="0"/>
              <a:t>labels</a:t>
            </a:r>
          </a:p>
          <a:p>
            <a:r>
              <a:rPr lang="en-US" dirty="0" smtClean="0"/>
              <a:t>It could also be useful for migration of teams existing PDS3 archives to PDS4, if you propose to do that</a:t>
            </a:r>
          </a:p>
          <a:p>
            <a:r>
              <a:rPr lang="en-US" dirty="0" smtClean="0"/>
              <a:t>This tool is not the only way to generate PDS4 labels</a:t>
            </a:r>
          </a:p>
          <a:p>
            <a:pPr lvl="1"/>
            <a:r>
              <a:rPr lang="en-US" dirty="0" smtClean="0"/>
              <a:t>Teams can write their own code or scripts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72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Generate / Template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PDS3 labels have KEYWORD=value format</a:t>
            </a:r>
          </a:p>
          <a:p>
            <a:r>
              <a:rPr lang="en-US" dirty="0" smtClean="0"/>
              <a:t>$</a:t>
            </a:r>
            <a:r>
              <a:rPr lang="en-US" dirty="0" err="1" smtClean="0"/>
              <a:t>label.KEYWORD</a:t>
            </a:r>
            <a:endParaRPr lang="en-US" dirty="0" smtClean="0"/>
          </a:p>
          <a:p>
            <a:pPr lvl="1"/>
            <a:r>
              <a:rPr lang="en-US" dirty="0"/>
              <a:t>In the PDS4 label, the above text will be replaced with the exact value associated with the PDS3 keyword, including case and any </a:t>
            </a:r>
            <a:r>
              <a:rPr lang="en-US" dirty="0" smtClean="0"/>
              <a:t>whitespace</a:t>
            </a:r>
          </a:p>
          <a:p>
            <a:r>
              <a:rPr lang="en-US" dirty="0" smtClean="0"/>
              <a:t>Some examples</a:t>
            </a:r>
          </a:p>
          <a:p>
            <a:pPr lvl="1"/>
            <a:r>
              <a:rPr lang="en-US" dirty="0" smtClean="0"/>
              <a:t>$</a:t>
            </a:r>
            <a:r>
              <a:rPr lang="en-US" dirty="0" err="1" smtClean="0"/>
              <a:t>label.START_TIME</a:t>
            </a:r>
            <a:endParaRPr lang="en-US" dirty="0" smtClean="0"/>
          </a:p>
          <a:p>
            <a:pPr lvl="1"/>
            <a:r>
              <a:rPr lang="en-US" dirty="0" smtClean="0"/>
              <a:t>$</a:t>
            </a:r>
            <a:r>
              <a:rPr lang="en-US" dirty="0" err="1" smtClean="0"/>
              <a:t>label.IMAGE.LINES</a:t>
            </a:r>
            <a:r>
              <a:rPr lang="en-US" dirty="0" smtClean="0"/>
              <a:t> (example where </a:t>
            </a:r>
            <a:r>
              <a:rPr lang="en-US" dirty="0"/>
              <a:t>k</a:t>
            </a:r>
            <a:r>
              <a:rPr lang="en-US" dirty="0" smtClean="0"/>
              <a:t>eyword appears nested within a PDS3 object)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15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Substitution Examples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451054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PDS3</a:t>
            </a:r>
          </a:p>
          <a:p>
            <a:pPr marL="0" indent="0">
              <a:buNone/>
            </a:pPr>
            <a:r>
              <a:rPr lang="en-US" sz="1600" dirty="0"/>
              <a:t>PRODUCT_ID  </a:t>
            </a:r>
            <a:r>
              <a:rPr lang="en-US" sz="1600" dirty="0" smtClean="0"/>
              <a:t>= </a:t>
            </a:r>
            <a:r>
              <a:rPr lang="en-US" sz="1600" dirty="0"/>
              <a:t>"</a:t>
            </a:r>
            <a:r>
              <a:rPr lang="en-US" sz="1600" dirty="0" smtClean="0"/>
              <a:t>E_6821801_001_SS4_700_A“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START_TIME = 2021-02-12T23:44:41.934</a:t>
            </a:r>
          </a:p>
          <a:p>
            <a:pPr marL="0" indent="0">
              <a:buNone/>
            </a:pPr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466735" y="1825625"/>
            <a:ext cx="588706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PDS4 Template and Result</a:t>
            </a:r>
          </a:p>
          <a:p>
            <a:pPr marL="0" indent="0">
              <a:buNone/>
            </a:pPr>
            <a:r>
              <a:rPr lang="en-US" sz="1600" dirty="0" smtClean="0"/>
              <a:t>&lt;title&gt;SHARAD </a:t>
            </a:r>
            <a:r>
              <a:rPr lang="en-US" sz="1600" dirty="0"/>
              <a:t>EDR Product: $</a:t>
            </a:r>
            <a:r>
              <a:rPr lang="en-US" sz="1600" dirty="0" err="1"/>
              <a:t>label.PRODUCT_ID</a:t>
            </a:r>
            <a:r>
              <a:rPr lang="en-US" sz="1600" dirty="0"/>
              <a:t>&lt;/title</a:t>
            </a:r>
            <a:r>
              <a:rPr lang="en-US" sz="1600" dirty="0" smtClean="0"/>
              <a:t>&gt;</a:t>
            </a:r>
          </a:p>
          <a:p>
            <a:pPr marL="0" indent="0">
              <a:buNone/>
            </a:pPr>
            <a:r>
              <a:rPr lang="en-US" sz="1600" dirty="0" smtClean="0"/>
              <a:t>&lt;title&gt;</a:t>
            </a:r>
            <a:r>
              <a:rPr lang="en-US" sz="1600" dirty="0"/>
              <a:t>SHARAD EDR Product: </a:t>
            </a:r>
            <a:r>
              <a:rPr lang="en-US" sz="1600" dirty="0" smtClean="0"/>
              <a:t>E_6821801_001_SS4_700_A</a:t>
            </a:r>
            <a:r>
              <a:rPr lang="en-US" sz="1600" dirty="0"/>
              <a:t>&lt;/title&gt;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 err="1" smtClean="0"/>
              <a:t>start_date_time</a:t>
            </a:r>
            <a:r>
              <a:rPr lang="en-US" sz="1600" dirty="0" smtClean="0"/>
              <a:t>&gt;${</a:t>
            </a:r>
            <a:r>
              <a:rPr lang="en-US" sz="1600" dirty="0" err="1" smtClean="0"/>
              <a:t>label.START_TIME</a:t>
            </a:r>
            <a:r>
              <a:rPr lang="en-US" sz="1600" dirty="0"/>
              <a:t>}</a:t>
            </a:r>
            <a:r>
              <a:rPr lang="en-US" sz="1600" dirty="0" smtClean="0"/>
              <a:t>Z&lt;/</a:t>
            </a:r>
            <a:r>
              <a:rPr lang="en-US" sz="1600" dirty="0" err="1" smtClean="0"/>
              <a:t>start_date_time</a:t>
            </a:r>
            <a:r>
              <a:rPr lang="en-US" sz="1600" dirty="0" smtClean="0"/>
              <a:t>&gt;</a:t>
            </a:r>
          </a:p>
          <a:p>
            <a:pPr marL="0" indent="0">
              <a:buNone/>
            </a:pPr>
            <a:r>
              <a:rPr lang="en-US" sz="1600" dirty="0"/>
              <a:t>&lt;</a:t>
            </a:r>
            <a:r>
              <a:rPr lang="en-US" sz="1600" dirty="0" err="1" smtClean="0"/>
              <a:t>start_date_time</a:t>
            </a:r>
            <a:r>
              <a:rPr lang="en-US" sz="1600" dirty="0" smtClean="0"/>
              <a:t>&gt;2021-02-12T23:44:41.934Z</a:t>
            </a:r>
            <a:r>
              <a:rPr lang="en-US" sz="1600" dirty="0"/>
              <a:t>&lt;/</a:t>
            </a:r>
            <a:r>
              <a:rPr lang="en-US" sz="1600" dirty="0" err="1"/>
              <a:t>start_date_time</a:t>
            </a:r>
            <a:r>
              <a:rPr lang="en-US" sz="1600" dirty="0"/>
              <a:t>&gt;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60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PDS3 Local Dictionary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774" y="1825625"/>
            <a:ext cx="11257936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PDS3 local dictionary keywords are noted with a prefix in the keyword name</a:t>
            </a:r>
            <a:r>
              <a:rPr lang="en-US" dirty="0"/>
              <a:t>, such </a:t>
            </a:r>
            <a:r>
              <a:rPr lang="en-US" dirty="0" smtClean="0"/>
              <a:t>as: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MRO:DATA_QUALITY_ID  = </a:t>
            </a:r>
            <a:r>
              <a:rPr lang="en-US" dirty="0">
                <a:solidFill>
                  <a:srgbClr val="FF0000"/>
                </a:solidFill>
              </a:rPr>
              <a:t>"</a:t>
            </a:r>
            <a:r>
              <a:rPr lang="en-US" dirty="0" smtClean="0">
                <a:solidFill>
                  <a:srgbClr val="FF0000"/>
                </a:solidFill>
              </a:rPr>
              <a:t>0“</a:t>
            </a:r>
          </a:p>
          <a:p>
            <a:r>
              <a:rPr lang="en-US" dirty="0" smtClean="0"/>
              <a:t>In PDS4, this attribute would appear in the MRO mission dictionary</a:t>
            </a:r>
          </a:p>
          <a:p>
            <a:r>
              <a:rPr lang="en-US" dirty="0" smtClean="0"/>
              <a:t>To deal with the PDS3 prefix, the template would be: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&lt;</a:t>
            </a:r>
            <a:r>
              <a:rPr lang="en-US" dirty="0" err="1">
                <a:solidFill>
                  <a:srgbClr val="FF0000"/>
                </a:solidFill>
              </a:rPr>
              <a:t>mro:data_quality_id</a:t>
            </a:r>
            <a:r>
              <a:rPr lang="en-US" dirty="0">
                <a:solidFill>
                  <a:srgbClr val="FF0000"/>
                </a:solidFill>
              </a:rPr>
              <a:t>&gt;$</a:t>
            </a:r>
            <a:r>
              <a:rPr lang="en-US" dirty="0" err="1" smtClean="0">
                <a:solidFill>
                  <a:srgbClr val="FF0000"/>
                </a:solidFill>
              </a:rPr>
              <a:t>label.get</a:t>
            </a:r>
            <a:r>
              <a:rPr lang="en-US" dirty="0" smtClean="0">
                <a:solidFill>
                  <a:srgbClr val="FF0000"/>
                </a:solidFill>
              </a:rPr>
              <a:t>(‘MRO:DATA_QUALITY_ID’)&lt;/</a:t>
            </a:r>
            <a:r>
              <a:rPr lang="en-US" dirty="0" err="1">
                <a:solidFill>
                  <a:srgbClr val="FF0000"/>
                </a:solidFill>
              </a:rPr>
              <a:t>mro:data_quality_id</a:t>
            </a:r>
            <a:r>
              <a:rPr lang="en-US" dirty="0" smtClean="0">
                <a:solidFill>
                  <a:srgbClr val="FF0000"/>
                </a:solidFill>
              </a:rPr>
              <a:t>&gt;</a:t>
            </a:r>
          </a:p>
          <a:p>
            <a:r>
              <a:rPr lang="en-US" dirty="0" smtClean="0"/>
              <a:t>With this result: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&lt;</a:t>
            </a:r>
            <a:r>
              <a:rPr lang="en-US" dirty="0" err="1">
                <a:solidFill>
                  <a:srgbClr val="FF0000"/>
                </a:solidFill>
              </a:rPr>
              <a:t>mro:data_quality_id</a:t>
            </a:r>
            <a:r>
              <a:rPr lang="en-US" dirty="0">
                <a:solidFill>
                  <a:srgbClr val="FF0000"/>
                </a:solidFill>
              </a:rPr>
              <a:t>&gt;0&lt;/</a:t>
            </a:r>
            <a:r>
              <a:rPr lang="en-US" dirty="0" err="1">
                <a:solidFill>
                  <a:srgbClr val="FF0000"/>
                </a:solidFill>
              </a:rPr>
              <a:t>mro:data_quality_id</a:t>
            </a:r>
            <a:r>
              <a:rPr lang="en-US" dirty="0" smtClean="0">
                <a:solidFill>
                  <a:srgbClr val="FF0000"/>
                </a:solidFill>
              </a:rPr>
              <a:t>&gt;</a:t>
            </a:r>
          </a:p>
          <a:p>
            <a:r>
              <a:rPr lang="en-US" dirty="0" smtClean="0"/>
              <a:t>The $</a:t>
            </a:r>
            <a:r>
              <a:rPr lang="en-US" dirty="0" err="1" smtClean="0"/>
              <a:t>label.get</a:t>
            </a:r>
            <a:r>
              <a:rPr lang="en-US" dirty="0" smtClean="0"/>
              <a:t>() syntax is necessary because “:” is not allowed in Java/Velocity identifiers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602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Instances (Loops)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>
            <a:normAutofit/>
          </a:bodyPr>
          <a:lstStyle/>
          <a:p>
            <a:r>
              <a:rPr lang="en-US" dirty="0" smtClean="0"/>
              <a:t>How is translate PDS3 keywords that have multiple values: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PRIMARY_KEY  </a:t>
            </a:r>
            <a:r>
              <a:rPr lang="en-US" dirty="0" smtClean="0">
                <a:solidFill>
                  <a:srgbClr val="FF0000"/>
                </a:solidFill>
              </a:rPr>
              <a:t>= </a:t>
            </a:r>
            <a:r>
              <a:rPr lang="en-US" dirty="0">
                <a:solidFill>
                  <a:srgbClr val="FF0000"/>
                </a:solidFill>
              </a:rPr>
              <a:t>("SCET_BLOCK_WHOLE","SCET_BLOCK_FRAC</a:t>
            </a:r>
            <a:r>
              <a:rPr lang="en-US" dirty="0" smtClean="0">
                <a:solidFill>
                  <a:srgbClr val="FF0000"/>
                </a:solidFill>
              </a:rPr>
              <a:t>")</a:t>
            </a:r>
          </a:p>
          <a:p>
            <a:r>
              <a:rPr lang="en-US" dirty="0" smtClean="0"/>
              <a:t>Template syntax: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n-US" dirty="0" err="1">
                <a:solidFill>
                  <a:srgbClr val="FF0000"/>
                </a:solidFill>
              </a:rPr>
              <a:t>foreach</a:t>
            </a:r>
            <a:r>
              <a:rPr lang="en-US" dirty="0">
                <a:solidFill>
                  <a:srgbClr val="FF0000"/>
                </a:solidFill>
              </a:rPr>
              <a:t>( $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in $</a:t>
            </a:r>
            <a:r>
              <a:rPr lang="en-US" dirty="0" err="1" smtClean="0">
                <a:solidFill>
                  <a:srgbClr val="FF0000"/>
                </a:solidFill>
              </a:rPr>
              <a:t>label.PRIMARY_KEY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n-US" dirty="0" err="1">
                <a:solidFill>
                  <a:srgbClr val="FF0000"/>
                </a:solidFill>
              </a:rPr>
              <a:t>mro:primary_key_name</a:t>
            </a:r>
            <a:r>
              <a:rPr lang="en-US" dirty="0">
                <a:solidFill>
                  <a:srgbClr val="FF0000"/>
                </a:solidFill>
              </a:rPr>
              <a:t>&gt;$</a:t>
            </a:r>
            <a:r>
              <a:rPr lang="en-US" dirty="0" err="1" smtClean="0">
                <a:solidFill>
                  <a:srgbClr val="FF0000"/>
                </a:solidFill>
              </a:rPr>
              <a:t>label.PRIMARY_KEY</a:t>
            </a:r>
            <a:r>
              <a:rPr lang="en-US" dirty="0">
                <a:solidFill>
                  <a:srgbClr val="FF0000"/>
                </a:solidFill>
              </a:rPr>
              <a:t>[$</a:t>
            </a:r>
            <a:r>
              <a:rPr lang="en-US" dirty="0" err="1">
                <a:solidFill>
                  <a:srgbClr val="FF0000"/>
                </a:solidFill>
              </a:rPr>
              <a:t>foreach.Index</a:t>
            </a:r>
            <a:r>
              <a:rPr lang="en-US" dirty="0">
                <a:solidFill>
                  <a:srgbClr val="FF0000"/>
                </a:solidFill>
              </a:rPr>
              <a:t>]&lt;/</a:t>
            </a:r>
            <a:r>
              <a:rPr lang="en-US" dirty="0" err="1">
                <a:solidFill>
                  <a:srgbClr val="FF0000"/>
                </a:solidFill>
              </a:rPr>
              <a:t>mro:primary_key_name</a:t>
            </a:r>
            <a:r>
              <a:rPr lang="en-US" dirty="0">
                <a:solidFill>
                  <a:srgbClr val="FF0000"/>
                </a:solidFill>
              </a:rPr>
              <a:t>&gt;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#end</a:t>
            </a:r>
          </a:p>
          <a:p>
            <a:r>
              <a:rPr lang="en-US" dirty="0" smtClean="0"/>
              <a:t>PDS4 label: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&lt;</a:t>
            </a:r>
            <a:r>
              <a:rPr lang="en-US" dirty="0" err="1">
                <a:solidFill>
                  <a:srgbClr val="FF0000"/>
                </a:solidFill>
              </a:rPr>
              <a:t>mro:primary_key_name</a:t>
            </a:r>
            <a:r>
              <a:rPr lang="en-US" dirty="0">
                <a:solidFill>
                  <a:srgbClr val="FF0000"/>
                </a:solidFill>
              </a:rPr>
              <a:t>&gt;SCET_BLOCK_WHOLE&lt;/</a:t>
            </a:r>
            <a:r>
              <a:rPr lang="en-US" dirty="0" err="1">
                <a:solidFill>
                  <a:srgbClr val="FF0000"/>
                </a:solidFill>
              </a:rPr>
              <a:t>mro:primary_key_name</a:t>
            </a:r>
            <a:r>
              <a:rPr lang="en-US" dirty="0" smtClean="0">
                <a:solidFill>
                  <a:srgbClr val="FF0000"/>
                </a:solidFill>
              </a:rPr>
              <a:t>&gt;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 &lt;</a:t>
            </a:r>
            <a:r>
              <a:rPr lang="en-US" dirty="0" err="1">
                <a:solidFill>
                  <a:srgbClr val="FF0000"/>
                </a:solidFill>
              </a:rPr>
              <a:t>mro:primary_key_name</a:t>
            </a:r>
            <a:r>
              <a:rPr lang="en-US" dirty="0">
                <a:solidFill>
                  <a:srgbClr val="FF0000"/>
                </a:solidFill>
              </a:rPr>
              <a:t>&gt;SCET_BLOCK_FRAC&lt;/</a:t>
            </a:r>
            <a:r>
              <a:rPr lang="en-US" dirty="0" err="1">
                <a:solidFill>
                  <a:srgbClr val="FF0000"/>
                </a:solidFill>
              </a:rPr>
              <a:t>mro:primary_key_name</a:t>
            </a:r>
            <a:r>
              <a:rPr lang="en-US" dirty="0">
                <a:solidFill>
                  <a:srgbClr val="FF0000"/>
                </a:solidFill>
              </a:rPr>
              <a:t>&gt;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51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case where a PDS3 keyword sometimes exists in a label, but not always.</a:t>
            </a:r>
          </a:p>
          <a:p>
            <a:r>
              <a:rPr lang="en-US" dirty="0" smtClean="0"/>
              <a:t>Template syntax</a:t>
            </a:r>
          </a:p>
          <a:p>
            <a:pPr marL="457200" lvl="1" indent="0"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>
                <a:solidFill>
                  <a:srgbClr val="FF0000"/>
                </a:solidFill>
              </a:rPr>
              <a:t>if ( $</a:t>
            </a:r>
            <a:r>
              <a:rPr lang="en-US" dirty="0" err="1" smtClean="0">
                <a:solidFill>
                  <a:srgbClr val="FF0000"/>
                </a:solidFill>
              </a:rPr>
              <a:t>label.IMAGE.SCALING_FACTOR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|| $</a:t>
            </a:r>
            <a:r>
              <a:rPr lang="en-US" dirty="0" err="1" smtClean="0">
                <a:solidFill>
                  <a:srgbClr val="FF0000"/>
                </a:solidFill>
              </a:rPr>
              <a:t>label.IMAGE.OFFSET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        &lt;</a:t>
            </a:r>
            <a:r>
              <a:rPr lang="en-US" dirty="0" err="1">
                <a:solidFill>
                  <a:srgbClr val="FF0000"/>
                </a:solidFill>
              </a:rPr>
              <a:t>scaling_factor</a:t>
            </a:r>
            <a:r>
              <a:rPr lang="en-US" dirty="0">
                <a:solidFill>
                  <a:srgbClr val="FF0000"/>
                </a:solidFill>
              </a:rPr>
              <a:t>&gt;$!</a:t>
            </a:r>
            <a:r>
              <a:rPr lang="en-US" dirty="0" err="1" smtClean="0">
                <a:solidFill>
                  <a:srgbClr val="FF0000"/>
                </a:solidFill>
              </a:rPr>
              <a:t>label.IMAGE.SCALING_FACTOR</a:t>
            </a:r>
            <a:r>
              <a:rPr lang="en-US" dirty="0">
                <a:solidFill>
                  <a:srgbClr val="FF0000"/>
                </a:solidFill>
              </a:rPr>
              <a:t>&lt;/</a:t>
            </a:r>
            <a:r>
              <a:rPr lang="en-US" dirty="0" err="1">
                <a:solidFill>
                  <a:srgbClr val="FF0000"/>
                </a:solidFill>
              </a:rPr>
              <a:t>scaling_factor</a:t>
            </a:r>
            <a:r>
              <a:rPr lang="en-US" dirty="0">
                <a:solidFill>
                  <a:srgbClr val="FF0000"/>
                </a:solidFill>
              </a:rPr>
              <a:t>&gt;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        &lt;</a:t>
            </a:r>
            <a:r>
              <a:rPr lang="en-US" dirty="0" err="1">
                <a:solidFill>
                  <a:srgbClr val="FF0000"/>
                </a:solidFill>
              </a:rPr>
              <a:t>value_offset</a:t>
            </a:r>
            <a:r>
              <a:rPr lang="en-US" dirty="0">
                <a:solidFill>
                  <a:srgbClr val="FF0000"/>
                </a:solidFill>
              </a:rPr>
              <a:t>&gt;$!</a:t>
            </a:r>
            <a:r>
              <a:rPr lang="en-US" dirty="0" err="1" smtClean="0">
                <a:solidFill>
                  <a:srgbClr val="FF0000"/>
                </a:solidFill>
              </a:rPr>
              <a:t>label.IMAGE.OFFSET</a:t>
            </a:r>
            <a:r>
              <a:rPr lang="en-US" dirty="0">
                <a:solidFill>
                  <a:srgbClr val="FF0000"/>
                </a:solidFill>
              </a:rPr>
              <a:t>&lt;/</a:t>
            </a:r>
            <a:r>
              <a:rPr lang="en-US" dirty="0" err="1">
                <a:solidFill>
                  <a:srgbClr val="FF0000"/>
                </a:solidFill>
              </a:rPr>
              <a:t>value_offset</a:t>
            </a:r>
            <a:r>
              <a:rPr lang="en-US" dirty="0">
                <a:solidFill>
                  <a:srgbClr val="FF0000"/>
                </a:solidFill>
              </a:rPr>
              <a:t>&gt;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422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Example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36045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More complicated logic: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sz="1800" dirty="0">
                <a:solidFill>
                  <a:srgbClr val="FF0000"/>
                </a:solidFill>
              </a:rPr>
              <a:t>#if ( $</a:t>
            </a:r>
            <a:r>
              <a:rPr lang="en-US" sz="1800" dirty="0" err="1">
                <a:solidFill>
                  <a:srgbClr val="FF0000"/>
                </a:solidFill>
              </a:rPr>
              <a:t>label.IMAGE_MAP_PROJECTION.COORDINATE_SYSTEM_TYPE</a:t>
            </a:r>
            <a:r>
              <a:rPr lang="en-US" sz="1800" dirty="0">
                <a:solidFill>
                  <a:srgbClr val="FF0000"/>
                </a:solidFill>
              </a:rPr>
              <a:t> == "BODY-FIXED ROTATING" )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  </a:t>
            </a:r>
            <a:r>
              <a:rPr lang="en-US" sz="1800" dirty="0" smtClean="0">
                <a:solidFill>
                  <a:srgbClr val="FF0000"/>
                </a:solidFill>
              </a:rPr>
              <a:t>      </a:t>
            </a:r>
            <a:r>
              <a:rPr lang="en-US" sz="1800" dirty="0">
                <a:solidFill>
                  <a:srgbClr val="FF0000"/>
                </a:solidFill>
              </a:rPr>
              <a:t>&lt;</a:t>
            </a:r>
            <a:r>
              <a:rPr lang="en-US" sz="1800" dirty="0" err="1">
                <a:solidFill>
                  <a:srgbClr val="FF0000"/>
                </a:solidFill>
              </a:rPr>
              <a:t>cart:coordinate_system_type</a:t>
            </a:r>
            <a:r>
              <a:rPr lang="en-US" sz="1800" dirty="0">
                <a:solidFill>
                  <a:srgbClr val="FF0000"/>
                </a:solidFill>
              </a:rPr>
              <a:t>&gt;Body-fixed Rotating&lt;/</a:t>
            </a:r>
            <a:r>
              <a:rPr lang="en-US" sz="1800" dirty="0" err="1">
                <a:solidFill>
                  <a:srgbClr val="FF0000"/>
                </a:solidFill>
              </a:rPr>
              <a:t>cart:coordinate_system_type</a:t>
            </a:r>
            <a:r>
              <a:rPr lang="en-US" sz="1800" dirty="0">
                <a:solidFill>
                  <a:srgbClr val="FF0000"/>
                </a:solidFill>
              </a:rPr>
              <a:t>&gt;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  </a:t>
            </a:r>
            <a:r>
              <a:rPr lang="en-US" sz="1800" dirty="0" smtClean="0">
                <a:solidFill>
                  <a:srgbClr val="FF0000"/>
                </a:solidFill>
              </a:rPr>
              <a:t>#</a:t>
            </a:r>
            <a:r>
              <a:rPr lang="en-US" sz="1800" dirty="0" err="1">
                <a:solidFill>
                  <a:srgbClr val="FF0000"/>
                </a:solidFill>
              </a:rPr>
              <a:t>elseif</a:t>
            </a:r>
            <a:r>
              <a:rPr lang="en-US" sz="1800" dirty="0">
                <a:solidFill>
                  <a:srgbClr val="FF0000"/>
                </a:solidFill>
              </a:rPr>
              <a:t> ( $</a:t>
            </a:r>
            <a:r>
              <a:rPr lang="en-US" sz="1800" dirty="0" err="1">
                <a:solidFill>
                  <a:srgbClr val="FF0000"/>
                </a:solidFill>
              </a:rPr>
              <a:t>label.IMAGE_MAP_PROJECTION.COORDINATE_SYSTEM_TYPE</a:t>
            </a:r>
            <a:r>
              <a:rPr lang="en-US" sz="1800" dirty="0">
                <a:solidFill>
                  <a:srgbClr val="FF0000"/>
                </a:solidFill>
              </a:rPr>
              <a:t> == "BODY-FIXED NON-ROTATING" )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  </a:t>
            </a:r>
            <a:r>
              <a:rPr lang="en-US" sz="1800" dirty="0" smtClean="0">
                <a:solidFill>
                  <a:srgbClr val="FF0000"/>
                </a:solidFill>
              </a:rPr>
              <a:t>      </a:t>
            </a:r>
            <a:r>
              <a:rPr lang="en-US" sz="1800" dirty="0">
                <a:solidFill>
                  <a:srgbClr val="FF0000"/>
                </a:solidFill>
              </a:rPr>
              <a:t>&lt;</a:t>
            </a:r>
            <a:r>
              <a:rPr lang="en-US" sz="1800" dirty="0" err="1">
                <a:solidFill>
                  <a:srgbClr val="FF0000"/>
                </a:solidFill>
              </a:rPr>
              <a:t>cart:coordinate_system_type</a:t>
            </a:r>
            <a:r>
              <a:rPr lang="en-US" sz="1800" dirty="0">
                <a:solidFill>
                  <a:srgbClr val="FF0000"/>
                </a:solidFill>
              </a:rPr>
              <a:t>&gt;Body-fixed Non-rotating&lt;/</a:t>
            </a:r>
            <a:r>
              <a:rPr lang="en-US" sz="1800" dirty="0" err="1">
                <a:solidFill>
                  <a:srgbClr val="FF0000"/>
                </a:solidFill>
              </a:rPr>
              <a:t>cart:coordinate_system_type</a:t>
            </a:r>
            <a:r>
              <a:rPr lang="en-US" sz="1800" dirty="0">
                <a:solidFill>
                  <a:srgbClr val="FF0000"/>
                </a:solidFill>
              </a:rPr>
              <a:t>&gt;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  </a:t>
            </a:r>
            <a:r>
              <a:rPr lang="en-US" sz="1800" dirty="0" smtClean="0">
                <a:solidFill>
                  <a:srgbClr val="FF0000"/>
                </a:solidFill>
              </a:rPr>
              <a:t>#</a:t>
            </a:r>
            <a:r>
              <a:rPr lang="en-US" sz="1800" dirty="0">
                <a:solidFill>
                  <a:srgbClr val="FF0000"/>
                </a:solidFill>
              </a:rPr>
              <a:t>else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  </a:t>
            </a:r>
            <a:r>
              <a:rPr lang="en-US" sz="1800" dirty="0" smtClean="0">
                <a:solidFill>
                  <a:srgbClr val="FF0000"/>
                </a:solidFill>
              </a:rPr>
              <a:t>     </a:t>
            </a:r>
            <a:r>
              <a:rPr lang="en-US" sz="1800" dirty="0">
                <a:solidFill>
                  <a:srgbClr val="FF0000"/>
                </a:solidFill>
              </a:rPr>
              <a:t>&lt;</a:t>
            </a:r>
            <a:r>
              <a:rPr lang="en-US" sz="1800" dirty="0" err="1">
                <a:solidFill>
                  <a:srgbClr val="FF0000"/>
                </a:solidFill>
              </a:rPr>
              <a:t>cart:coordinate_system_type</a:t>
            </a:r>
            <a:r>
              <a:rPr lang="en-US" sz="1800" dirty="0">
                <a:solidFill>
                  <a:srgbClr val="FF0000"/>
                </a:solidFill>
              </a:rPr>
              <a:t>&gt;Inertial&lt;/</a:t>
            </a:r>
            <a:r>
              <a:rPr lang="en-US" sz="1800" dirty="0" err="1">
                <a:solidFill>
                  <a:srgbClr val="FF0000"/>
                </a:solidFill>
              </a:rPr>
              <a:t>cart:coordinate_system_type</a:t>
            </a:r>
            <a:r>
              <a:rPr lang="en-US" sz="1800" dirty="0">
                <a:solidFill>
                  <a:srgbClr val="FF0000"/>
                </a:solidFill>
              </a:rPr>
              <a:t>&gt;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  </a:t>
            </a:r>
            <a:r>
              <a:rPr lang="en-US" sz="1800" dirty="0" smtClean="0">
                <a:solidFill>
                  <a:srgbClr val="FF0000"/>
                </a:solidFill>
              </a:rPr>
              <a:t>#end</a:t>
            </a:r>
          </a:p>
          <a:p>
            <a:r>
              <a:rPr lang="en-US" dirty="0" smtClean="0"/>
              <a:t>This logic was needed because the substitution uses the exact case of the PDS3 value and the defined values in the cartography dictionary uses title case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045-32F2-4DDC-A2B9-4C42F876A10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6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C651C65E465745B8430025FC5D0DE0" ma:contentTypeVersion="14" ma:contentTypeDescription="Create a new document." ma:contentTypeScope="" ma:versionID="a5d719db95bf79db894b56b188690522">
  <xsd:schema xmlns:xsd="http://www.w3.org/2001/XMLSchema" xmlns:xs="http://www.w3.org/2001/XMLSchema" xmlns:p="http://schemas.microsoft.com/office/2006/metadata/properties" xmlns:ns3="4b503994-146b-4b69-a5de-1510517c34fb" xmlns:ns4="2852929b-4d5c-4881-8db4-26961036f52b" targetNamespace="http://schemas.microsoft.com/office/2006/metadata/properties" ma:root="true" ma:fieldsID="f01bcf3dba355c9733020ae5e680f642" ns3:_="" ns4:_="">
    <xsd:import namespace="4b503994-146b-4b69-a5de-1510517c34fb"/>
    <xsd:import namespace="2852929b-4d5c-4881-8db4-26961036f5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503994-146b-4b69-a5de-1510517c34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52929b-4d5c-4881-8db4-26961036f52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D58FC06-9A2A-4B31-8249-E70D26F742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503994-146b-4b69-a5de-1510517c34fb"/>
    <ds:schemaRef ds:uri="2852929b-4d5c-4881-8db4-26961036f5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535A84-A90F-4FFD-8AF5-161A417915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CDC5AC-4013-4D4F-A44A-0B1E9DE6EB46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2852929b-4d5c-4881-8db4-26961036f52b"/>
    <ds:schemaRef ds:uri="4b503994-146b-4b69-a5de-1510517c34f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1435</Words>
  <Application>Microsoft Office PowerPoint</Application>
  <PresentationFormat>Widescreen</PresentationFormat>
  <Paragraphs>232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Office Theme</vt:lpstr>
      <vt:lpstr>PDS MILabel Tool and Velocity Templates</vt:lpstr>
      <vt:lpstr>MILabel (formerly known as Generate)</vt:lpstr>
      <vt:lpstr>MILabel (formerly known as Generate)</vt:lpstr>
      <vt:lpstr>Basic Generate / Template Syntax</vt:lpstr>
      <vt:lpstr>Simple Substitution Examples</vt:lpstr>
      <vt:lpstr>PDS3 Local Dictionary</vt:lpstr>
      <vt:lpstr>Multiple Instances (Loops)</vt:lpstr>
      <vt:lpstr>Logic Example</vt:lpstr>
      <vt:lpstr>Logic Example Continued</vt:lpstr>
      <vt:lpstr>Computing Values</vt:lpstr>
      <vt:lpstr>Generated Values</vt:lpstr>
      <vt:lpstr>Java Methods</vt:lpstr>
      <vt:lpstr>Java Methods Continued</vt:lpstr>
      <vt:lpstr>Simple Image Object Example</vt:lpstr>
      <vt:lpstr>Table Example</vt:lpstr>
      <vt:lpstr>Macros</vt:lpstr>
      <vt:lpstr>Another Marco</vt:lpstr>
      <vt:lpstr>Helpful Links</vt:lpstr>
      <vt:lpstr>Questions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 Guinness</dc:creator>
  <cp:lastModifiedBy>Susan Slavney</cp:lastModifiedBy>
  <cp:revision>36</cp:revision>
  <dcterms:created xsi:type="dcterms:W3CDTF">2021-10-05T21:00:46Z</dcterms:created>
  <dcterms:modified xsi:type="dcterms:W3CDTF">2022-05-20T20:37:56Z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0x01010085C651C65E465745B8430025FC5D0DE0</vt:lpwstr>
  </property>
</Properties>
</file>